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6" r:id="rId2"/>
  </p:sldMasterIdLst>
  <p:notesMasterIdLst>
    <p:notesMasterId r:id="rId6"/>
  </p:notesMasterIdLst>
  <p:sldIdLst>
    <p:sldId id="268" r:id="rId3"/>
    <p:sldId id="269" r:id="rId4"/>
    <p:sldId id="272" r:id="rId5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E962CB6A-6F1E-4C9F-896E-E02ED2D87B25}">
          <p14:sldIdLst>
            <p14:sldId id="268"/>
            <p14:sldId id="269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165" y="45"/>
      </p:cViewPr>
      <p:guideLst>
        <p:guide orient="horz"/>
        <p:guide pos="5759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D5BAB-E0D0-437A-9058-430252D9D618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B2F27-15E0-4742-B0BA-181C870B2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805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95314" y="1288719"/>
            <a:ext cx="5234845" cy="110251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95313" y="2441656"/>
            <a:ext cx="5234845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2F324C0B-E512-C58B-1CD2-9E342A8D20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7475" y="183278"/>
            <a:ext cx="1956525" cy="405684"/>
          </a:xfrm>
          <a:prstGeom prst="rect">
            <a:avLst/>
          </a:prstGeom>
        </p:spPr>
      </p:pic>
      <p:pic>
        <p:nvPicPr>
          <p:cNvPr id="13" name="Bildobjekt 12" descr="En bild som visar text, Teckensnitt, logotyp, Grafik&#10;&#10;Automatiskt genererad beskrivning">
            <a:extLst>
              <a:ext uri="{FF2B5EF4-FFF2-40B4-BE49-F238E27FC236}">
                <a16:creationId xmlns:a16="http://schemas.microsoft.com/office/drawing/2014/main" id="{8A7228D0-EF34-5B64-9F81-CE1516E162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7708" y="1198327"/>
            <a:ext cx="2619605" cy="262030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B3E3DFE5-FDBB-00F1-E9D5-CC70840BBB48}"/>
              </a:ext>
            </a:extLst>
          </p:cNvPr>
          <p:cNvSpPr/>
          <p:nvPr userDrawn="1"/>
        </p:nvSpPr>
        <p:spPr>
          <a:xfrm>
            <a:off x="0" y="4541715"/>
            <a:ext cx="9144000" cy="601785"/>
          </a:xfrm>
          <a:prstGeom prst="rect">
            <a:avLst/>
          </a:prstGeom>
          <a:solidFill>
            <a:srgbClr val="630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dirty="0" err="1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FF86167-B47E-79B2-D56A-CC9CF0FEF22D}"/>
              </a:ext>
            </a:extLst>
          </p:cNvPr>
          <p:cNvSpPr txBox="1"/>
          <p:nvPr userDrawn="1"/>
        </p:nvSpPr>
        <p:spPr>
          <a:xfrm>
            <a:off x="434381" y="4711802"/>
            <a:ext cx="75920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b="1" dirty="0">
                <a:solidFill>
                  <a:schemeClr val="bg1"/>
                </a:solidFill>
              </a:rPr>
              <a:t>Ett samarbete mellan Region Örebro län, länets tolv kommuner, civilsamhälle, statliga aktörer och näringsliv</a:t>
            </a:r>
          </a:p>
        </p:txBody>
      </p:sp>
    </p:spTree>
    <p:extLst>
      <p:ext uri="{BB962C8B-B14F-4D97-AF65-F5344CB8AC3E}">
        <p14:creationId xmlns:p14="http://schemas.microsoft.com/office/powerpoint/2010/main" val="422616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2F324C0B-E512-C58B-1CD2-9E342A8D20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7475" y="183278"/>
            <a:ext cx="1956525" cy="405684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B3E3DFE5-FDBB-00F1-E9D5-CC70840BBB48}"/>
              </a:ext>
            </a:extLst>
          </p:cNvPr>
          <p:cNvSpPr/>
          <p:nvPr userDrawn="1"/>
        </p:nvSpPr>
        <p:spPr>
          <a:xfrm>
            <a:off x="0" y="4960222"/>
            <a:ext cx="9144000" cy="183278"/>
          </a:xfrm>
          <a:prstGeom prst="rect">
            <a:avLst/>
          </a:prstGeom>
          <a:solidFill>
            <a:srgbClr val="630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dirty="0" err="1"/>
          </a:p>
        </p:txBody>
      </p:sp>
      <p:sp>
        <p:nvSpPr>
          <p:cNvPr id="4" name="Platshållare för bild 10">
            <a:extLst>
              <a:ext uri="{FF2B5EF4-FFF2-40B4-BE49-F238E27FC236}">
                <a16:creationId xmlns:a16="http://schemas.microsoft.com/office/drawing/2014/main" id="{45C65EDD-37FC-3217-B862-CF2C16A49A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88963"/>
            <a:ext cx="9144000" cy="4378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B2068AFA-30C8-2272-EF61-62F4738207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314" y="588962"/>
            <a:ext cx="6875462" cy="1017587"/>
          </a:xfrm>
          <a:prstGeom prst="rect">
            <a:avLst/>
          </a:prstGeom>
        </p:spPr>
        <p:txBody>
          <a:bodyPr/>
          <a:lstStyle>
            <a:lvl1pPr>
              <a:defRPr sz="4000" b="1"/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8" name="Bildobjekt 7" descr="En bild som visar text, Teckensnitt, logotyp, Grafik&#10;&#10;Automatiskt genererad beskrivning">
            <a:extLst>
              <a:ext uri="{FF2B5EF4-FFF2-40B4-BE49-F238E27FC236}">
                <a16:creationId xmlns:a16="http://schemas.microsoft.com/office/drawing/2014/main" id="{6BB4282D-B758-C927-4259-F0B975D0A4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44538" y="144621"/>
            <a:ext cx="808296" cy="8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20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5314" y="588962"/>
            <a:ext cx="7922286" cy="1017587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3" y="1960563"/>
            <a:ext cx="7922285" cy="26340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 descr="En bild som visar text, Teckensnitt, logotyp, Grafik&#10;&#10;Automatiskt genererad beskrivning">
            <a:extLst>
              <a:ext uri="{FF2B5EF4-FFF2-40B4-BE49-F238E27FC236}">
                <a16:creationId xmlns:a16="http://schemas.microsoft.com/office/drawing/2014/main" id="{02381A5F-2BB6-F96A-DE8E-239F918DC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44538" y="144621"/>
            <a:ext cx="808296" cy="808512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BDD43D75-F7BE-521F-5C3E-F699030BA683}"/>
              </a:ext>
            </a:extLst>
          </p:cNvPr>
          <p:cNvSpPr/>
          <p:nvPr userDrawn="1"/>
        </p:nvSpPr>
        <p:spPr>
          <a:xfrm>
            <a:off x="0" y="4883072"/>
            <a:ext cx="9144000" cy="261611"/>
          </a:xfrm>
          <a:prstGeom prst="rect">
            <a:avLst/>
          </a:prstGeom>
          <a:solidFill>
            <a:srgbClr val="630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dirty="0" err="1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C7198232-8B4A-09E2-51F7-BF3EF3242D05}"/>
              </a:ext>
            </a:extLst>
          </p:cNvPr>
          <p:cNvSpPr txBox="1"/>
          <p:nvPr userDrawn="1"/>
        </p:nvSpPr>
        <p:spPr>
          <a:xfrm>
            <a:off x="434381" y="4878347"/>
            <a:ext cx="75920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b="1" dirty="0">
                <a:solidFill>
                  <a:schemeClr val="bg1"/>
                </a:solidFill>
              </a:rPr>
              <a:t>Ett samarbete mellan Region Örebro län, länets tolv kommuner, civilsamhälle, statliga aktörer och näringsliv</a:t>
            </a:r>
          </a:p>
        </p:txBody>
      </p:sp>
    </p:spTree>
    <p:extLst>
      <p:ext uri="{BB962C8B-B14F-4D97-AF65-F5344CB8AC3E}">
        <p14:creationId xmlns:p14="http://schemas.microsoft.com/office/powerpoint/2010/main" val="2704395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-1587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95313" y="1537437"/>
            <a:ext cx="7953375" cy="110251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95312" y="2690374"/>
            <a:ext cx="7953375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Datum</a:t>
            </a:r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 descr="En bild som visar text, Teckensnitt, logotyp, Grafik&#10;&#10;Automatiskt genererad beskrivning">
            <a:extLst>
              <a:ext uri="{FF2B5EF4-FFF2-40B4-BE49-F238E27FC236}">
                <a16:creationId xmlns:a16="http://schemas.microsoft.com/office/drawing/2014/main" id="{FF1F1BAC-740F-49C3-EE9E-685378CA0C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67439" y="199379"/>
            <a:ext cx="1578111" cy="157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9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5313" y="749411"/>
            <a:ext cx="7922286" cy="1017587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3" y="1960563"/>
            <a:ext cx="3691103" cy="2647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innehåll 2"/>
          <p:cNvSpPr>
            <a:spLocks noGrp="1"/>
          </p:cNvSpPr>
          <p:nvPr>
            <p:ph idx="13"/>
          </p:nvPr>
        </p:nvSpPr>
        <p:spPr>
          <a:xfrm>
            <a:off x="4826497" y="1960563"/>
            <a:ext cx="3691103" cy="2647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2" name="Bildobjekt 11" descr="En bild som visar text, Teckensnitt, logotyp, Grafik&#10;&#10;Automatiskt genererad beskrivning">
            <a:extLst>
              <a:ext uri="{FF2B5EF4-FFF2-40B4-BE49-F238E27FC236}">
                <a16:creationId xmlns:a16="http://schemas.microsoft.com/office/drawing/2014/main" id="{75EFF2A8-6C21-88EC-2BC1-0B15F72DD4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44538" y="144621"/>
            <a:ext cx="808296" cy="808512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4D8E23A3-CBC0-C87B-734D-25B082D3FFAF}"/>
              </a:ext>
            </a:extLst>
          </p:cNvPr>
          <p:cNvSpPr/>
          <p:nvPr userDrawn="1"/>
        </p:nvSpPr>
        <p:spPr>
          <a:xfrm>
            <a:off x="0" y="4883072"/>
            <a:ext cx="9144000" cy="261611"/>
          </a:xfrm>
          <a:prstGeom prst="rect">
            <a:avLst/>
          </a:prstGeom>
          <a:solidFill>
            <a:srgbClr val="630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dirty="0" err="1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B603B8E-244F-08CA-A81B-7D0E5F9D752D}"/>
              </a:ext>
            </a:extLst>
          </p:cNvPr>
          <p:cNvSpPr txBox="1"/>
          <p:nvPr userDrawn="1"/>
        </p:nvSpPr>
        <p:spPr>
          <a:xfrm>
            <a:off x="434381" y="4878347"/>
            <a:ext cx="75920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b="1" dirty="0">
                <a:solidFill>
                  <a:schemeClr val="bg1"/>
                </a:solidFill>
              </a:rPr>
              <a:t>Ett samarbete mellan Region Örebro län, länets tolv kommuner, civilsamhälle, statliga aktörer och näringsliv</a:t>
            </a:r>
          </a:p>
        </p:txBody>
      </p:sp>
    </p:spTree>
    <p:extLst>
      <p:ext uri="{BB962C8B-B14F-4D97-AF65-F5344CB8AC3E}">
        <p14:creationId xmlns:p14="http://schemas.microsoft.com/office/powerpoint/2010/main" val="148694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5314" y="588962"/>
            <a:ext cx="7922286" cy="1017587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4" name="Bildobjekt 3" descr="En bild som visar text, Teckensnitt, logotyp, Grafik&#10;&#10;Automatiskt genererad beskrivning">
            <a:extLst>
              <a:ext uri="{FF2B5EF4-FFF2-40B4-BE49-F238E27FC236}">
                <a16:creationId xmlns:a16="http://schemas.microsoft.com/office/drawing/2014/main" id="{4669006F-356A-877B-A22D-7F4EB5FC4A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5564" y="166538"/>
            <a:ext cx="808296" cy="808512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D68099AD-18EE-20C6-ED04-C15D12FC4FC3}"/>
              </a:ext>
            </a:extLst>
          </p:cNvPr>
          <p:cNvSpPr/>
          <p:nvPr userDrawn="1"/>
        </p:nvSpPr>
        <p:spPr>
          <a:xfrm>
            <a:off x="0" y="4883072"/>
            <a:ext cx="9144000" cy="261611"/>
          </a:xfrm>
          <a:prstGeom prst="rect">
            <a:avLst/>
          </a:prstGeom>
          <a:solidFill>
            <a:srgbClr val="630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dirty="0" err="1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1E5AEAD-17B1-4683-A1BF-43101285FCCE}"/>
              </a:ext>
            </a:extLst>
          </p:cNvPr>
          <p:cNvSpPr txBox="1"/>
          <p:nvPr userDrawn="1"/>
        </p:nvSpPr>
        <p:spPr>
          <a:xfrm>
            <a:off x="434381" y="4878347"/>
            <a:ext cx="75920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b="1" dirty="0">
                <a:solidFill>
                  <a:schemeClr val="bg1"/>
                </a:solidFill>
              </a:rPr>
              <a:t>Ett samarbete mellan Region Örebro län, länets tolv kommuner, civilsamhälle, statliga aktörer och näringsliv</a:t>
            </a:r>
          </a:p>
        </p:txBody>
      </p:sp>
    </p:spTree>
    <p:extLst>
      <p:ext uri="{BB962C8B-B14F-4D97-AF65-F5344CB8AC3E}">
        <p14:creationId xmlns:p14="http://schemas.microsoft.com/office/powerpoint/2010/main" val="2754058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t y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Teckensnitt, logotyp, Grafik&#10;&#10;Automatiskt genererad beskrivning">
            <a:extLst>
              <a:ext uri="{FF2B5EF4-FFF2-40B4-BE49-F238E27FC236}">
                <a16:creationId xmlns:a16="http://schemas.microsoft.com/office/drawing/2014/main" id="{7E44BE29-2329-9A1F-E8B4-59183F191A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44538" y="144621"/>
            <a:ext cx="808296" cy="808512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AC572612-AEEC-513B-02B1-12C4C28CD890}"/>
              </a:ext>
            </a:extLst>
          </p:cNvPr>
          <p:cNvSpPr/>
          <p:nvPr userDrawn="1"/>
        </p:nvSpPr>
        <p:spPr>
          <a:xfrm>
            <a:off x="0" y="4883072"/>
            <a:ext cx="9144000" cy="261611"/>
          </a:xfrm>
          <a:prstGeom prst="rect">
            <a:avLst/>
          </a:prstGeom>
          <a:solidFill>
            <a:srgbClr val="630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dirty="0" err="1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822D3099-CE83-C7D6-520C-B22DAB384686}"/>
              </a:ext>
            </a:extLst>
          </p:cNvPr>
          <p:cNvSpPr txBox="1"/>
          <p:nvPr userDrawn="1"/>
        </p:nvSpPr>
        <p:spPr>
          <a:xfrm>
            <a:off x="434381" y="4878347"/>
            <a:ext cx="75920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b="1" dirty="0">
                <a:solidFill>
                  <a:schemeClr val="bg1"/>
                </a:solidFill>
              </a:rPr>
              <a:t>Ett samarbete mellan Region Örebro län, länets tolv kommuner, civilsamhälle, statliga aktörer och näringsliv</a:t>
            </a:r>
          </a:p>
        </p:txBody>
      </p:sp>
    </p:spTree>
    <p:extLst>
      <p:ext uri="{BB962C8B-B14F-4D97-AF65-F5344CB8AC3E}">
        <p14:creationId xmlns:p14="http://schemas.microsoft.com/office/powerpoint/2010/main" val="268696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ontaktbild Joha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-1587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95313" y="1537437"/>
            <a:ext cx="7953375" cy="110251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sv-SE" dirty="0"/>
              <a:t>Johanna Bernström </a:t>
            </a:r>
            <a:r>
              <a:rPr lang="sv-SE" dirty="0" err="1"/>
              <a:t>Högblom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5312" y="2690374"/>
            <a:ext cx="7953375" cy="16163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Länsövergripande samordnare för suicidprevention Örebro län</a:t>
            </a:r>
            <a:br>
              <a:rPr lang="sv-SE" dirty="0"/>
            </a:br>
            <a:r>
              <a:rPr lang="sv-SE" dirty="0"/>
              <a:t>019-6026346</a:t>
            </a:r>
            <a:br>
              <a:rPr lang="sv-SE" dirty="0"/>
            </a:br>
            <a:r>
              <a:rPr lang="sv-SE" dirty="0"/>
              <a:t>073-5843220</a:t>
            </a:r>
            <a:br>
              <a:rPr lang="sv-SE" dirty="0"/>
            </a:br>
            <a:r>
              <a:rPr lang="sv-SE" dirty="0"/>
              <a:t>johanna.bernstrom-hogblom@regionorebrolan.se</a:t>
            </a:r>
          </a:p>
          <a:p>
            <a:endParaRPr lang="sv-SE" dirty="0"/>
          </a:p>
        </p:txBody>
      </p:sp>
      <p:pic>
        <p:nvPicPr>
          <p:cNvPr id="5" name="Bildobjekt 4" descr="En bild som visar text, Teckensnitt, logotyp, Grafik&#10;&#10;Automatiskt genererad beskrivning">
            <a:extLst>
              <a:ext uri="{FF2B5EF4-FFF2-40B4-BE49-F238E27FC236}">
                <a16:creationId xmlns:a16="http://schemas.microsoft.com/office/drawing/2014/main" id="{DDEDD380-2BCD-9F7D-C720-F068722239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67439" y="199379"/>
            <a:ext cx="1578111" cy="1578533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25C6B1A-0D99-C446-C79D-7554CD911AEB}"/>
              </a:ext>
            </a:extLst>
          </p:cNvPr>
          <p:cNvSpPr/>
          <p:nvPr userDrawn="1"/>
        </p:nvSpPr>
        <p:spPr>
          <a:xfrm>
            <a:off x="0" y="4541715"/>
            <a:ext cx="9144000" cy="601785"/>
          </a:xfrm>
          <a:prstGeom prst="rect">
            <a:avLst/>
          </a:prstGeom>
          <a:solidFill>
            <a:srgbClr val="630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dirty="0" err="1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AD5FE4D-DF98-1FF6-F92A-C18BDF12ED9D}"/>
              </a:ext>
            </a:extLst>
          </p:cNvPr>
          <p:cNvSpPr txBox="1"/>
          <p:nvPr userDrawn="1"/>
        </p:nvSpPr>
        <p:spPr>
          <a:xfrm>
            <a:off x="434381" y="4711802"/>
            <a:ext cx="75920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b="1" dirty="0">
                <a:solidFill>
                  <a:schemeClr val="bg1"/>
                </a:solidFill>
              </a:rPr>
              <a:t>Ett samarbete mellan Region Örebro län, länets tolv kommuner, civilsamhälle, statliga aktörer och näringsliv.</a:t>
            </a:r>
          </a:p>
        </p:txBody>
      </p:sp>
    </p:spTree>
    <p:extLst>
      <p:ext uri="{BB962C8B-B14F-4D97-AF65-F5344CB8AC3E}">
        <p14:creationId xmlns:p14="http://schemas.microsoft.com/office/powerpoint/2010/main" val="90097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5314" y="770446"/>
            <a:ext cx="3321078" cy="1017587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4" y="1960563"/>
            <a:ext cx="3321078" cy="2257754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83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67475" y="4995643"/>
            <a:ext cx="540000" cy="118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Datum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71544" y="4995643"/>
            <a:ext cx="3800912" cy="118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37313" y="4995643"/>
            <a:ext cx="540000" cy="118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2" name="Bildobjekt 11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A20C7003-AC19-5B16-B04D-811E2B2126B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67475" y="183278"/>
            <a:ext cx="1956525" cy="40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5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95" r:id="rId2"/>
    <p:sldLayoutId id="2147483650" r:id="rId3"/>
    <p:sldLayoutId id="2147483671" r:id="rId4"/>
    <p:sldLayoutId id="2147483690" r:id="rId5"/>
    <p:sldLayoutId id="2147483654" r:id="rId6"/>
    <p:sldLayoutId id="2147483655" r:id="rId7"/>
    <p:sldLayoutId id="2147483694" r:id="rId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6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ts val="0"/>
        </a:spcBef>
        <a:buFont typeface="Arial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A20C7003-AC19-5B16-B04D-811E2B2126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7475" y="183278"/>
            <a:ext cx="1956525" cy="405684"/>
          </a:xfrm>
          <a:prstGeom prst="rect">
            <a:avLst/>
          </a:prstGeom>
        </p:spPr>
      </p:pic>
      <p:pic>
        <p:nvPicPr>
          <p:cNvPr id="13" name="Bildobjekt 12" descr="En bild som visar text, Teckensnitt, logotyp, Grafik&#10;&#10;Automatiskt genererad beskrivning">
            <a:extLst>
              <a:ext uri="{FF2B5EF4-FFF2-40B4-BE49-F238E27FC236}">
                <a16:creationId xmlns:a16="http://schemas.microsoft.com/office/drawing/2014/main" id="{757FC3FB-4B8D-2D4A-D49F-7608E4AE0C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362" y="4218317"/>
            <a:ext cx="808296" cy="8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3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C7355-E422-6D3E-3C16-DBBAF51D2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BEDE4D1A-B3D6-BFEA-2B54-94CAD20EA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312" y="868481"/>
            <a:ext cx="7953375" cy="1102519"/>
          </a:xfrm>
        </p:spPr>
        <p:txBody>
          <a:bodyPr/>
          <a:lstStyle/>
          <a:p>
            <a:r>
              <a:rPr lang="sv-SE" sz="4800" dirty="0">
                <a:latin typeface="Acumin VF Condensed SemiBold" panose="020B0604020202020204" pitchFamily="34" charset="0"/>
              </a:rPr>
              <a:t>En månad för livet</a:t>
            </a:r>
            <a:br>
              <a:rPr lang="sv-SE" sz="4800" dirty="0">
                <a:latin typeface="Acumin VF Condensed Medium" panose="020B0604020202020204" pitchFamily="34" charset="0"/>
              </a:rPr>
            </a:br>
            <a:r>
              <a:rPr lang="sv-SE" sz="4800" dirty="0">
                <a:latin typeface="Acumin VF Condensed Medium" panose="020B0604020202020204" pitchFamily="34" charset="0"/>
              </a:rPr>
              <a:t>är en kampanj som </a:t>
            </a:r>
            <a:br>
              <a:rPr lang="sv-SE" sz="4800" dirty="0">
                <a:latin typeface="Acumin VF Condensed Medium" panose="020B0604020202020204" pitchFamily="34" charset="0"/>
              </a:rPr>
            </a:br>
            <a:r>
              <a:rPr lang="sv-SE" sz="4800" dirty="0">
                <a:latin typeface="Acumin VF Condensed Medium" panose="020B0604020202020204" pitchFamily="34" charset="0"/>
              </a:rPr>
              <a:t>lyfter psykisk hälsa </a:t>
            </a:r>
            <a:br>
              <a:rPr lang="sv-SE" sz="4800" dirty="0">
                <a:latin typeface="Acumin VF Condensed Medium" panose="020B0604020202020204" pitchFamily="34" charset="0"/>
              </a:rPr>
            </a:br>
            <a:r>
              <a:rPr lang="sv-SE" sz="4800" dirty="0">
                <a:latin typeface="Acumin VF Condensed Medium" panose="020B0604020202020204" pitchFamily="34" charset="0"/>
              </a:rPr>
              <a:t>och suicidprevention. </a:t>
            </a:r>
          </a:p>
        </p:txBody>
      </p:sp>
    </p:spTree>
    <p:extLst>
      <p:ext uri="{BB962C8B-B14F-4D97-AF65-F5344CB8AC3E}">
        <p14:creationId xmlns:p14="http://schemas.microsoft.com/office/powerpoint/2010/main" val="1201732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DD602-8EBD-E4E6-CB48-2565F38DD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CA3985A7-73A2-6848-8012-88526075F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312" y="777041"/>
            <a:ext cx="7953375" cy="1102519"/>
          </a:xfrm>
        </p:spPr>
        <p:txBody>
          <a:bodyPr/>
          <a:lstStyle/>
          <a:p>
            <a:r>
              <a:rPr lang="sv-SE" sz="4400" spc="-10" dirty="0">
                <a:latin typeface="Acumin VF Condensed Medium" panose="020B0604020202020204" pitchFamily="34" charset="0"/>
              </a:rPr>
              <a:t>Välkommen till våra:</a:t>
            </a:r>
            <a:br>
              <a:rPr lang="sv-SE" sz="4400" dirty="0">
                <a:latin typeface="Acumin VF Condensed Medium" panose="020B0604020202020204" pitchFamily="34" charset="0"/>
              </a:rPr>
            </a:br>
            <a:r>
              <a:rPr lang="sv-SE" sz="4400" dirty="0">
                <a:latin typeface="Acumin VF Condensed Medium" panose="020B0604020202020204" pitchFamily="34" charset="0"/>
              </a:rPr>
              <a:t>	mötesplatser</a:t>
            </a:r>
            <a:br>
              <a:rPr lang="sv-SE" sz="4400" dirty="0">
                <a:latin typeface="Acumin VF Condensed Medium" panose="020B0604020202020204" pitchFamily="34" charset="0"/>
              </a:rPr>
            </a:br>
            <a:r>
              <a:rPr lang="sv-SE" sz="4400" dirty="0">
                <a:latin typeface="Acumin VF Condensed Medium" panose="020B0604020202020204" pitchFamily="34" charset="0"/>
              </a:rPr>
              <a:t>	må bra-aktiviteter</a:t>
            </a:r>
            <a:br>
              <a:rPr lang="sv-SE" sz="4400" dirty="0">
                <a:latin typeface="Acumin VF Condensed Medium" panose="020B0604020202020204" pitchFamily="34" charset="0"/>
              </a:rPr>
            </a:br>
            <a:r>
              <a:rPr lang="sv-SE" sz="4400" dirty="0">
                <a:latin typeface="Acumin VF Condensed Medium" panose="020B0604020202020204" pitchFamily="34" charset="0"/>
              </a:rPr>
              <a:t>	utbildningar </a:t>
            </a:r>
            <a:br>
              <a:rPr lang="sv-SE" sz="2400" dirty="0">
                <a:latin typeface="Acumin VF Condensed Medium" panose="020B0604020202020204" pitchFamily="34" charset="0"/>
              </a:rPr>
            </a:br>
            <a:br>
              <a:rPr lang="sv-SE" sz="1000" dirty="0">
                <a:latin typeface="Acumin VF Condensed Medium" panose="020B0604020202020204" pitchFamily="34" charset="0"/>
              </a:rPr>
            </a:br>
            <a:r>
              <a:rPr lang="sv-SE" sz="2400" dirty="0">
                <a:latin typeface="Acumin VF Condensed Medium" panose="020B0604020202020204" pitchFamily="34" charset="0"/>
              </a:rPr>
              <a:t>för dig som själv lever med psykisk ohälsa eller </a:t>
            </a:r>
            <a:br>
              <a:rPr lang="sv-SE" sz="2400" dirty="0">
                <a:latin typeface="Acumin VF Condensed Medium" panose="020B0604020202020204" pitchFamily="34" charset="0"/>
              </a:rPr>
            </a:br>
            <a:r>
              <a:rPr lang="sv-SE" sz="2400" dirty="0">
                <a:latin typeface="Acumin VF Condensed Medium" panose="020B0604020202020204" pitchFamily="34" charset="0"/>
              </a:rPr>
              <a:t>möter dem i din yrkesroll, som volontär eller närstående.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567C6241-C743-609A-1241-E1C17598C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528" y="1658981"/>
            <a:ext cx="441158" cy="441158"/>
          </a:xfrm>
          <a:prstGeom prst="rect">
            <a:avLst/>
          </a:prstGeom>
        </p:spPr>
      </p:pic>
      <p:pic>
        <p:nvPicPr>
          <p:cNvPr id="7" name="Bild 6">
            <a:extLst>
              <a:ext uri="{FF2B5EF4-FFF2-40B4-BE49-F238E27FC236}">
                <a16:creationId xmlns:a16="http://schemas.microsoft.com/office/drawing/2014/main" id="{919E3B0C-B155-B693-52AC-963098E35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528" y="2317334"/>
            <a:ext cx="441158" cy="441158"/>
          </a:xfrm>
          <a:prstGeom prst="rect">
            <a:avLst/>
          </a:prstGeom>
        </p:spPr>
      </p:pic>
      <p:pic>
        <p:nvPicPr>
          <p:cNvPr id="8" name="Bild 7">
            <a:extLst>
              <a:ext uri="{FF2B5EF4-FFF2-40B4-BE49-F238E27FC236}">
                <a16:creationId xmlns:a16="http://schemas.microsoft.com/office/drawing/2014/main" id="{03676AE1-50E0-8DC0-F1BC-C8E5C844E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528" y="2982079"/>
            <a:ext cx="441158" cy="44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48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bild 8" descr="En bild som visar text, Människoansikte, person, affisch&#10;&#10;AI-genererat innehåll kan vara felaktigt.">
            <a:extLst>
              <a:ext uri="{FF2B5EF4-FFF2-40B4-BE49-F238E27FC236}">
                <a16:creationId xmlns:a16="http://schemas.microsoft.com/office/drawing/2014/main" id="{165694A8-3582-E918-E4C2-DDDF911E6C7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5571" b="12935"/>
          <a:stretch/>
        </p:blipFill>
        <p:spPr>
          <a:xfrm>
            <a:off x="0" y="-57150"/>
            <a:ext cx="9144000" cy="5200649"/>
          </a:xfrm>
        </p:spPr>
      </p:pic>
    </p:spTree>
    <p:extLst>
      <p:ext uri="{BB962C8B-B14F-4D97-AF65-F5344CB8AC3E}">
        <p14:creationId xmlns:p14="http://schemas.microsoft.com/office/powerpoint/2010/main" val="302947676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Örebro län - Standardlayouter">
  <a:themeElements>
    <a:clrScheme name="Region Örebro län">
      <a:dk1>
        <a:sysClr val="windowText" lastClr="000000"/>
      </a:dk1>
      <a:lt1>
        <a:sysClr val="window" lastClr="FFFFFF"/>
      </a:lt1>
      <a:dk2>
        <a:srgbClr val="575757"/>
      </a:dk2>
      <a:lt2>
        <a:srgbClr val="B2B2B2"/>
      </a:lt2>
      <a:accent1>
        <a:srgbClr val="0090D4"/>
      </a:accent1>
      <a:accent2>
        <a:srgbClr val="9FC53A"/>
      </a:accent2>
      <a:accent3>
        <a:srgbClr val="004F9E"/>
      </a:accent3>
      <a:accent4>
        <a:srgbClr val="008B39"/>
      </a:accent4>
      <a:accent5>
        <a:srgbClr val="66BDE5"/>
      </a:accent5>
      <a:accent6>
        <a:srgbClr val="B9D87B"/>
      </a:accent6>
      <a:hlink>
        <a:srgbClr val="000000"/>
      </a:hlink>
      <a:folHlink>
        <a:srgbClr val="000000"/>
      </a:folHlink>
    </a:clrScheme>
    <a:fontScheme name="Region Örebro lä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ll Psykisk hälsa och suicidprevention i Örebro län" id="{B8D741BC-D9DD-483A-AAA9-A5C062FC9F61}" vid="{84EBAC15-76B6-4658-AAF1-7EBDD4DD6EDD}"/>
    </a:ext>
  </a:extLst>
</a:theme>
</file>

<file path=ppt/theme/theme2.xml><?xml version="1.0" encoding="utf-8"?>
<a:theme xmlns:a="http://schemas.openxmlformats.org/drawingml/2006/main" name="Bild halvsi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 Psykisk hälsa och suicidprevention i Örebro län" id="{B8D741BC-D9DD-483A-AAA9-A5C062FC9F61}" vid="{6D5420A3-B3E1-42A3-BC22-2CAE0165419B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Mallen Psykisk hälsa och suicidprevention i Örebro län</Template>
  <TotalTime>29</TotalTime>
  <Words>54</Words>
  <Application>Microsoft Office PowerPoint</Application>
  <PresentationFormat>Bildspel på skärmen (16:9)</PresentationFormat>
  <Paragraphs>2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3</vt:i4>
      </vt:variant>
    </vt:vector>
  </HeadingPairs>
  <TitlesOfParts>
    <vt:vector size="9" baseType="lpstr">
      <vt:lpstr>Acumin VF Condensed Medium</vt:lpstr>
      <vt:lpstr>Acumin VF Condensed SemiBold</vt:lpstr>
      <vt:lpstr>Arial</vt:lpstr>
      <vt:lpstr>Calibri</vt:lpstr>
      <vt:lpstr>Region Örebro län - Standardlayouter</vt:lpstr>
      <vt:lpstr>Bild halvsida</vt:lpstr>
      <vt:lpstr>En månad för livet är en kampanj som  lyfter psykisk hälsa  och suicidprevention. </vt:lpstr>
      <vt:lpstr>Välkommen till våra:  mötesplatser  må bra-aktiviteter  utbildningar   för dig som själv lever med psykisk ohälsa eller  möter dem i din yrkesroll, som volontär eller närstående.</vt:lpstr>
      <vt:lpstr>PowerPoint-presentation</vt:lpstr>
    </vt:vector>
  </TitlesOfParts>
  <Company>ROL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Kjörk Sofia, Reg utv Förvaltningskansli</dc:creator>
  <cp:lastModifiedBy>Kjörk Sofia, Reg utv Förvaltningskansli</cp:lastModifiedBy>
  <cp:revision>4</cp:revision>
  <dcterms:created xsi:type="dcterms:W3CDTF">2025-08-28T11:30:21Z</dcterms:created>
  <dcterms:modified xsi:type="dcterms:W3CDTF">2025-08-28T14:04:32Z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a967b6a-3783-47cf-8fdb-0b1118f65e05_Enabled">
    <vt:lpwstr>true</vt:lpwstr>
  </property>
  <property fmtid="{D5CDD505-2E9C-101B-9397-08002B2CF9AE}" pid="3" name="MSIP_Label_7a967b6a-3783-47cf-8fdb-0b1118f65e05_SetDate">
    <vt:lpwstr>2025-08-28T11:42:05Z</vt:lpwstr>
  </property>
  <property fmtid="{D5CDD505-2E9C-101B-9397-08002B2CF9AE}" pid="4" name="MSIP_Label_7a967b6a-3783-47cf-8fdb-0b1118f65e05_Method">
    <vt:lpwstr>Standard</vt:lpwstr>
  </property>
  <property fmtid="{D5CDD505-2E9C-101B-9397-08002B2CF9AE}" pid="5" name="MSIP_Label_7a967b6a-3783-47cf-8fdb-0b1118f65e05_Name">
    <vt:lpwstr>NIVÅ K0</vt:lpwstr>
  </property>
  <property fmtid="{D5CDD505-2E9C-101B-9397-08002B2CF9AE}" pid="6" name="MSIP_Label_7a967b6a-3783-47cf-8fdb-0b1118f65e05_SiteId">
    <vt:lpwstr>aece5b19-8227-4c27-8218-1aea120ec062</vt:lpwstr>
  </property>
  <property fmtid="{D5CDD505-2E9C-101B-9397-08002B2CF9AE}" pid="7" name="MSIP_Label_7a967b6a-3783-47cf-8fdb-0b1118f65e05_ActionId">
    <vt:lpwstr>05d794c0-c74c-4cd9-9a70-fe8aa3623291</vt:lpwstr>
  </property>
  <property fmtid="{D5CDD505-2E9C-101B-9397-08002B2CF9AE}" pid="8" name="MSIP_Label_7a967b6a-3783-47cf-8fdb-0b1118f65e05_ContentBits">
    <vt:lpwstr>0</vt:lpwstr>
  </property>
  <property fmtid="{D5CDD505-2E9C-101B-9397-08002B2CF9AE}" pid="9" name="MSIP_Label_7a967b6a-3783-47cf-8fdb-0b1118f65e05_Tag">
    <vt:lpwstr>10, 3, 0, 1</vt:lpwstr>
  </property>
</Properties>
</file>