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Lst>
  <p:notesMasterIdLst>
    <p:notesMasterId r:id="rId26"/>
  </p:notesMasterIdLst>
  <p:sldIdLst>
    <p:sldId id="263" r:id="rId6"/>
    <p:sldId id="304" r:id="rId7"/>
    <p:sldId id="2196" r:id="rId8"/>
    <p:sldId id="2197" r:id="rId9"/>
    <p:sldId id="2198" r:id="rId10"/>
    <p:sldId id="307" r:id="rId11"/>
    <p:sldId id="2201" r:id="rId12"/>
    <p:sldId id="256" r:id="rId13"/>
    <p:sldId id="337" r:id="rId14"/>
    <p:sldId id="2199" r:id="rId15"/>
    <p:sldId id="2200" r:id="rId16"/>
    <p:sldId id="2186" r:id="rId17"/>
    <p:sldId id="2151" r:id="rId18"/>
    <p:sldId id="2187" r:id="rId19"/>
    <p:sldId id="2188" r:id="rId20"/>
    <p:sldId id="2184" r:id="rId21"/>
    <p:sldId id="2154" r:id="rId22"/>
    <p:sldId id="2193" r:id="rId23"/>
    <p:sldId id="2115" r:id="rId24"/>
    <p:sldId id="2195" r:id="rId25"/>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962CB6A-6F1E-4C9F-896E-E02ED2D87B25}">
          <p14:sldIdLst>
            <p14:sldId id="263"/>
            <p14:sldId id="304"/>
            <p14:sldId id="2196"/>
            <p14:sldId id="2197"/>
            <p14:sldId id="2198"/>
            <p14:sldId id="307"/>
            <p14:sldId id="2201"/>
            <p14:sldId id="256"/>
            <p14:sldId id="337"/>
            <p14:sldId id="2199"/>
            <p14:sldId id="2200"/>
            <p14:sldId id="2186"/>
            <p14:sldId id="2151"/>
            <p14:sldId id="2187"/>
            <p14:sldId id="2188"/>
            <p14:sldId id="2184"/>
            <p14:sldId id="2154"/>
            <p14:sldId id="2193"/>
            <p14:sldId id="2115"/>
            <p14:sldId id="2195"/>
          </p14:sldIdLst>
        </p14:section>
      </p14:sectionLst>
    </p:ex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4F40F-7E0D-422C-A47F-1EF9CE11E3EB}" v="205" dt="2026-03-09T10:58:46.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guide pos="5759"/>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oglund, Emma" userId="S::emma.skoglund_kumla.se#ext#@regionorebrolan.onmicrosoft.com::5c61606c-1429-4eb1-8f72-66fa1e21310d" providerId="AD" clId="Web-{F1F0B0CD-6C7D-5C3C-CE55-925E10FF6664}"/>
    <pc:docChg chg="sldOrd">
      <pc:chgData name="Skoglund, Emma" userId="S::emma.skoglund_kumla.se#ext#@regionorebrolan.onmicrosoft.com::5c61606c-1429-4eb1-8f72-66fa1e21310d" providerId="AD" clId="Web-{F1F0B0CD-6C7D-5C3C-CE55-925E10FF6664}" dt="2026-02-10T09:53:59.482" v="0"/>
      <pc:docMkLst>
        <pc:docMk/>
      </pc:docMkLst>
      <pc:sldChg chg="ord">
        <pc:chgData name="Skoglund, Emma" userId="S::emma.skoglund_kumla.se#ext#@regionorebrolan.onmicrosoft.com::5c61606c-1429-4eb1-8f72-66fa1e21310d" providerId="AD" clId="Web-{F1F0B0CD-6C7D-5C3C-CE55-925E10FF6664}" dt="2026-02-10T09:53:59.482" v="0"/>
        <pc:sldMkLst>
          <pc:docMk/>
          <pc:sldMk cId="3084798789" sldId="2187"/>
        </pc:sldMkLst>
      </pc:sldChg>
    </pc:docChg>
  </pc:docChgLst>
  <pc:docChgLst>
    <pc:chgData name="Kjörk Sofia, Reg utv Förvaltningskansli" userId="01d8e673-7e4e-4c80-89b0-2144dc349b80" providerId="ADAL" clId="{5C8C12AF-D6D3-493E-BB9F-CD2DB3E76DE1}"/>
    <pc:docChg chg="modSld">
      <pc:chgData name="Kjörk Sofia, Reg utv Förvaltningskansli" userId="01d8e673-7e4e-4c80-89b0-2144dc349b80" providerId="ADAL" clId="{5C8C12AF-D6D3-493E-BB9F-CD2DB3E76DE1}" dt="2026-03-09T10:58:46.553" v="310" actId="962"/>
      <pc:docMkLst>
        <pc:docMk/>
      </pc:docMkLst>
      <pc:sldChg chg="modSp mod">
        <pc:chgData name="Kjörk Sofia, Reg utv Förvaltningskansli" userId="01d8e673-7e4e-4c80-89b0-2144dc349b80" providerId="ADAL" clId="{5C8C12AF-D6D3-493E-BB9F-CD2DB3E76DE1}" dt="2026-03-09T10:57:15.479" v="111" actId="962"/>
        <pc:sldMkLst>
          <pc:docMk/>
          <pc:sldMk cId="1707664809" sldId="256"/>
        </pc:sldMkLst>
        <pc:picChg chg="mod">
          <ac:chgData name="Kjörk Sofia, Reg utv Förvaltningskansli" userId="01d8e673-7e4e-4c80-89b0-2144dc349b80" providerId="ADAL" clId="{5C8C12AF-D6D3-493E-BB9F-CD2DB3E76DE1}" dt="2026-03-09T10:57:15.479" v="111" actId="962"/>
          <ac:picMkLst>
            <pc:docMk/>
            <pc:sldMk cId="1707664809" sldId="256"/>
            <ac:picMk id="8" creationId="{51B1134B-1754-F484-5F0B-7B693289FD65}"/>
          </ac:picMkLst>
        </pc:picChg>
      </pc:sldChg>
      <pc:sldChg chg="modSp mod">
        <pc:chgData name="Kjörk Sofia, Reg utv Förvaltningskansli" userId="01d8e673-7e4e-4c80-89b0-2144dc349b80" providerId="ADAL" clId="{5C8C12AF-D6D3-493E-BB9F-CD2DB3E76DE1}" dt="2026-03-09T10:52:14.894" v="13" actId="14100"/>
        <pc:sldMkLst>
          <pc:docMk/>
          <pc:sldMk cId="1569952959" sldId="304"/>
        </pc:sldMkLst>
        <pc:spChg chg="mod">
          <ac:chgData name="Kjörk Sofia, Reg utv Förvaltningskansli" userId="01d8e673-7e4e-4c80-89b0-2144dc349b80" providerId="ADAL" clId="{5C8C12AF-D6D3-493E-BB9F-CD2DB3E76DE1}" dt="2026-03-09T10:52:14.894" v="13" actId="14100"/>
          <ac:spMkLst>
            <pc:docMk/>
            <pc:sldMk cId="1569952959" sldId="304"/>
            <ac:spMk id="5" creationId="{7E6F4044-8A2D-2634-D799-23537E6D5720}"/>
          </ac:spMkLst>
        </pc:spChg>
        <pc:spChg chg="mod">
          <ac:chgData name="Kjörk Sofia, Reg utv Förvaltningskansli" userId="01d8e673-7e4e-4c80-89b0-2144dc349b80" providerId="ADAL" clId="{5C8C12AF-D6D3-493E-BB9F-CD2DB3E76DE1}" dt="2026-03-09T10:52:09.456" v="12" actId="14100"/>
          <ac:spMkLst>
            <pc:docMk/>
            <pc:sldMk cId="1569952959" sldId="304"/>
            <ac:spMk id="6" creationId="{A5AAFB26-B301-6E70-84CE-B0AE22F270D0}"/>
          </ac:spMkLst>
        </pc:spChg>
        <pc:picChg chg="mod">
          <ac:chgData name="Kjörk Sofia, Reg utv Förvaltningskansli" userId="01d8e673-7e4e-4c80-89b0-2144dc349b80" providerId="ADAL" clId="{5C8C12AF-D6D3-493E-BB9F-CD2DB3E76DE1}" dt="2026-03-09T10:51:54.255" v="11" actId="962"/>
          <ac:picMkLst>
            <pc:docMk/>
            <pc:sldMk cId="1569952959" sldId="304"/>
            <ac:picMk id="13" creationId="{AF7AA15C-5497-BC3F-D6A4-D7CDFA4B0561}"/>
          </ac:picMkLst>
        </pc:picChg>
      </pc:sldChg>
      <pc:sldChg chg="modSp mod">
        <pc:chgData name="Kjörk Sofia, Reg utv Förvaltningskansli" userId="01d8e673-7e4e-4c80-89b0-2144dc349b80" providerId="ADAL" clId="{5C8C12AF-D6D3-493E-BB9F-CD2DB3E76DE1}" dt="2026-03-09T10:52:45.544" v="61" actId="962"/>
        <pc:sldMkLst>
          <pc:docMk/>
          <pc:sldMk cId="663208662" sldId="307"/>
        </pc:sldMkLst>
        <pc:picChg chg="mod">
          <ac:chgData name="Kjörk Sofia, Reg utv Förvaltningskansli" userId="01d8e673-7e4e-4c80-89b0-2144dc349b80" providerId="ADAL" clId="{5C8C12AF-D6D3-493E-BB9F-CD2DB3E76DE1}" dt="2026-03-09T10:52:45.544" v="61" actId="962"/>
          <ac:picMkLst>
            <pc:docMk/>
            <pc:sldMk cId="663208662" sldId="307"/>
            <ac:picMk id="2" creationId="{77C83C57-32BE-D9AC-412C-41B361BA1E11}"/>
          </ac:picMkLst>
        </pc:picChg>
      </pc:sldChg>
      <pc:sldChg chg="modSp mod">
        <pc:chgData name="Kjörk Sofia, Reg utv Förvaltningskansli" userId="01d8e673-7e4e-4c80-89b0-2144dc349b80" providerId="ADAL" clId="{5C8C12AF-D6D3-493E-BB9F-CD2DB3E76DE1}" dt="2026-03-09T10:58:46.553" v="310" actId="962"/>
        <pc:sldMkLst>
          <pc:docMk/>
          <pc:sldMk cId="3411181962" sldId="2115"/>
        </pc:sldMkLst>
        <pc:picChg chg="mod">
          <ac:chgData name="Kjörk Sofia, Reg utv Förvaltningskansli" userId="01d8e673-7e4e-4c80-89b0-2144dc349b80" providerId="ADAL" clId="{5C8C12AF-D6D3-493E-BB9F-CD2DB3E76DE1}" dt="2026-03-09T10:58:46.553" v="310" actId="962"/>
          <ac:picMkLst>
            <pc:docMk/>
            <pc:sldMk cId="3411181962" sldId="2115"/>
            <ac:picMk id="10" creationId="{CF1F43FF-18A6-63BD-C35F-C04288207191}"/>
          </ac:picMkLst>
        </pc:picChg>
      </pc:sldChg>
      <pc:sldChg chg="modSp mod">
        <pc:chgData name="Kjörk Sofia, Reg utv Förvaltningskansli" userId="01d8e673-7e4e-4c80-89b0-2144dc349b80" providerId="ADAL" clId="{5C8C12AF-D6D3-493E-BB9F-CD2DB3E76DE1}" dt="2026-03-09T10:57:40.826" v="153" actId="962"/>
        <pc:sldMkLst>
          <pc:docMk/>
          <pc:sldMk cId="1872011353" sldId="2151"/>
        </pc:sldMkLst>
        <pc:picChg chg="mod">
          <ac:chgData name="Kjörk Sofia, Reg utv Förvaltningskansli" userId="01d8e673-7e4e-4c80-89b0-2144dc349b80" providerId="ADAL" clId="{5C8C12AF-D6D3-493E-BB9F-CD2DB3E76DE1}" dt="2026-03-09T10:57:40.826" v="153" actId="962"/>
          <ac:picMkLst>
            <pc:docMk/>
            <pc:sldMk cId="1872011353" sldId="2151"/>
            <ac:picMk id="3" creationId="{9E92D663-517A-2693-06FE-8B6EC69F50AE}"/>
          </ac:picMkLst>
        </pc:picChg>
      </pc:sldChg>
      <pc:sldChg chg="modSp mod">
        <pc:chgData name="Kjörk Sofia, Reg utv Förvaltningskansli" userId="01d8e673-7e4e-4c80-89b0-2144dc349b80" providerId="ADAL" clId="{5C8C12AF-D6D3-493E-BB9F-CD2DB3E76DE1}" dt="2026-03-09T10:58:06.557" v="155" actId="962"/>
        <pc:sldMkLst>
          <pc:docMk/>
          <pc:sldMk cId="2951002046" sldId="2154"/>
        </pc:sldMkLst>
        <pc:picChg chg="mod">
          <ac:chgData name="Kjörk Sofia, Reg utv Förvaltningskansli" userId="01d8e673-7e4e-4c80-89b0-2144dc349b80" providerId="ADAL" clId="{5C8C12AF-D6D3-493E-BB9F-CD2DB3E76DE1}" dt="2026-03-09T10:58:06.557" v="155" actId="962"/>
          <ac:picMkLst>
            <pc:docMk/>
            <pc:sldMk cId="2951002046" sldId="2154"/>
            <ac:picMk id="5" creationId="{F5E6D7BB-2EAD-D69B-4DFB-60BE09753B1A}"/>
          </ac:picMkLst>
        </pc:picChg>
      </pc:sldChg>
      <pc:sldChg chg="modSp mod">
        <pc:chgData name="Kjörk Sofia, Reg utv Förvaltningskansli" userId="01d8e673-7e4e-4c80-89b0-2144dc349b80" providerId="ADAL" clId="{5C8C12AF-D6D3-493E-BB9F-CD2DB3E76DE1}" dt="2026-03-09T10:58:13.136" v="156" actId="962"/>
        <pc:sldMkLst>
          <pc:docMk/>
          <pc:sldMk cId="206638485" sldId="2193"/>
        </pc:sldMkLst>
        <pc:picChg chg="mod">
          <ac:chgData name="Kjörk Sofia, Reg utv Förvaltningskansli" userId="01d8e673-7e4e-4c80-89b0-2144dc349b80" providerId="ADAL" clId="{5C8C12AF-D6D3-493E-BB9F-CD2DB3E76DE1}" dt="2026-03-09T10:58:13.136" v="156" actId="962"/>
          <ac:picMkLst>
            <pc:docMk/>
            <pc:sldMk cId="206638485" sldId="2193"/>
            <ac:picMk id="5" creationId="{40B6E744-A5F2-438C-BBED-D7CE82773DC8}"/>
          </ac:picMkLst>
        </pc:picChg>
      </pc:sldChg>
      <pc:sldChg chg="modSp mod">
        <pc:chgData name="Kjörk Sofia, Reg utv Förvaltningskansli" userId="01d8e673-7e4e-4c80-89b0-2144dc349b80" providerId="ADAL" clId="{5C8C12AF-D6D3-493E-BB9F-CD2DB3E76DE1}" dt="2026-03-09T10:52:36.178" v="59" actId="962"/>
        <pc:sldMkLst>
          <pc:docMk/>
          <pc:sldMk cId="1018077217" sldId="2198"/>
        </pc:sldMkLst>
        <pc:picChg chg="mod">
          <ac:chgData name="Kjörk Sofia, Reg utv Förvaltningskansli" userId="01d8e673-7e4e-4c80-89b0-2144dc349b80" providerId="ADAL" clId="{5C8C12AF-D6D3-493E-BB9F-CD2DB3E76DE1}" dt="2026-03-09T10:52:36.178" v="59" actId="962"/>
          <ac:picMkLst>
            <pc:docMk/>
            <pc:sldMk cId="1018077217" sldId="2198"/>
            <ac:picMk id="6" creationId="{BF651C1F-CA30-8240-F9EF-59556C39AEA8}"/>
          </ac:picMkLst>
        </pc:picChg>
      </pc:sldChg>
      <pc:sldChg chg="modSp mod">
        <pc:chgData name="Kjörk Sofia, Reg utv Förvaltningskansli" userId="01d8e673-7e4e-4c80-89b0-2144dc349b80" providerId="ADAL" clId="{5C8C12AF-D6D3-493E-BB9F-CD2DB3E76DE1}" dt="2026-03-09T10:57:25.317" v="112" actId="962"/>
        <pc:sldMkLst>
          <pc:docMk/>
          <pc:sldMk cId="32746348" sldId="2199"/>
        </pc:sldMkLst>
        <pc:picChg chg="mod">
          <ac:chgData name="Kjörk Sofia, Reg utv Förvaltningskansli" userId="01d8e673-7e4e-4c80-89b0-2144dc349b80" providerId="ADAL" clId="{5C8C12AF-D6D3-493E-BB9F-CD2DB3E76DE1}" dt="2026-03-09T10:57:25.317" v="112" actId="962"/>
          <ac:picMkLst>
            <pc:docMk/>
            <pc:sldMk cId="32746348" sldId="2199"/>
            <ac:picMk id="8" creationId="{74565727-9209-4B4D-44BC-238778E628BD}"/>
          </ac:picMkLst>
        </pc:picChg>
      </pc:sldChg>
      <pc:sldChg chg="modSp mod">
        <pc:chgData name="Kjörk Sofia, Reg utv Förvaltningskansli" userId="01d8e673-7e4e-4c80-89b0-2144dc349b80" providerId="ADAL" clId="{5C8C12AF-D6D3-493E-BB9F-CD2DB3E76DE1}" dt="2026-03-09T10:57:30.738" v="113" actId="962"/>
        <pc:sldMkLst>
          <pc:docMk/>
          <pc:sldMk cId="4198151306" sldId="2200"/>
        </pc:sldMkLst>
        <pc:picChg chg="mod">
          <ac:chgData name="Kjörk Sofia, Reg utv Förvaltningskansli" userId="01d8e673-7e4e-4c80-89b0-2144dc349b80" providerId="ADAL" clId="{5C8C12AF-D6D3-493E-BB9F-CD2DB3E76DE1}" dt="2026-03-09T10:57:30.738" v="113" actId="962"/>
          <ac:picMkLst>
            <pc:docMk/>
            <pc:sldMk cId="4198151306" sldId="2200"/>
            <ac:picMk id="4" creationId="{D6B23925-5F2A-9075-6CAF-28AD1DF4EBE4}"/>
          </ac:picMkLst>
        </pc:picChg>
      </pc:sldChg>
      <pc:sldChg chg="modSp mod">
        <pc:chgData name="Kjörk Sofia, Reg utv Förvaltningskansli" userId="01d8e673-7e4e-4c80-89b0-2144dc349b80" providerId="ADAL" clId="{5C8C12AF-D6D3-493E-BB9F-CD2DB3E76DE1}" dt="2026-03-09T10:55:35.309" v="105" actId="962"/>
        <pc:sldMkLst>
          <pc:docMk/>
          <pc:sldMk cId="1385806593" sldId="2201"/>
        </pc:sldMkLst>
        <pc:graphicFrameChg chg="mod modGraphic">
          <ac:chgData name="Kjörk Sofia, Reg utv Förvaltningskansli" userId="01d8e673-7e4e-4c80-89b0-2144dc349b80" providerId="ADAL" clId="{5C8C12AF-D6D3-493E-BB9F-CD2DB3E76DE1}" dt="2026-03-09T10:55:35.309" v="105" actId="962"/>
          <ac:graphicFrameMkLst>
            <pc:docMk/>
            <pc:sldMk cId="1385806593" sldId="2201"/>
            <ac:graphicFrameMk id="4" creationId="{446F0203-A61D-B2BF-A677-882F688754FE}"/>
          </ac:graphicFrameMkLst>
        </pc:graphicFrameChg>
      </pc:sldChg>
    </pc:docChg>
  </pc:docChgLst>
  <pc:docChgLst>
    <pc:chgData name="Jennie Eklund" userId="S::jennie.eklund_nora.se#ext#@regionorebrolan.onmicrosoft.com::a971a6ba-b1cb-4a9f-b4bd-867a2a6713ef" providerId="AD" clId="Web-{613F3929-7FEF-2C71-1DDA-4E9EADE520A8}"/>
    <pc:docChg chg="modSld">
      <pc:chgData name="Jennie Eklund" userId="S::jennie.eklund_nora.se#ext#@regionorebrolan.onmicrosoft.com::a971a6ba-b1cb-4a9f-b4bd-867a2a6713ef" providerId="AD" clId="Web-{613F3929-7FEF-2C71-1DDA-4E9EADE520A8}" dt="2026-02-24T10:28:40.742" v="0" actId="14100"/>
      <pc:docMkLst>
        <pc:docMk/>
      </pc:docMkLst>
      <pc:sldChg chg="modSp">
        <pc:chgData name="Jennie Eklund" userId="S::jennie.eklund_nora.se#ext#@regionorebrolan.onmicrosoft.com::a971a6ba-b1cb-4a9f-b4bd-867a2a6713ef" providerId="AD" clId="Web-{613F3929-7FEF-2C71-1DDA-4E9EADE520A8}" dt="2026-02-24T10:28:40.742" v="0" actId="14100"/>
        <pc:sldMkLst>
          <pc:docMk/>
          <pc:sldMk cId="1707664809" sldId="256"/>
        </pc:sldMkLst>
        <pc:picChg chg="mod">
          <ac:chgData name="Jennie Eklund" userId="S::jennie.eklund_nora.se#ext#@regionorebrolan.onmicrosoft.com::a971a6ba-b1cb-4a9f-b4bd-867a2a6713ef" providerId="AD" clId="Web-{613F3929-7FEF-2C71-1DDA-4E9EADE520A8}" dt="2026-02-24T10:28:40.742" v="0" actId="14100"/>
          <ac:picMkLst>
            <pc:docMk/>
            <pc:sldMk cId="1707664809" sldId="256"/>
            <ac:picMk id="8" creationId="{51B1134B-1754-F484-5F0B-7B693289FD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D5BAB-E0D0-437A-9058-430252D9D618}" type="datetimeFigureOut">
              <a:rPr lang="en-GB" smtClean="0"/>
              <a:t>09/03/2026</a:t>
            </a:fld>
            <a:endParaRPr lang="en-GB"/>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B2F27-15E0-4742-B0BA-181C870B2AA2}" type="slidenum">
              <a:rPr lang="en-GB" smtClean="0"/>
              <a:t>‹#›</a:t>
            </a:fld>
            <a:endParaRPr lang="en-GB"/>
          </a:p>
        </p:txBody>
      </p:sp>
    </p:spTree>
    <p:extLst>
      <p:ext uri="{BB962C8B-B14F-4D97-AF65-F5344CB8AC3E}">
        <p14:creationId xmlns:p14="http://schemas.microsoft.com/office/powerpoint/2010/main" val="184180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b="1">
                <a:ea typeface="Calibri"/>
                <a:cs typeface="Calibri"/>
              </a:rPr>
              <a:t>Triggervarning ********Låt bilden ligga uppe medan du säger***********: </a:t>
            </a:r>
          </a:p>
          <a:p>
            <a:pPr>
              <a:defRPr/>
            </a:pPr>
            <a:endParaRPr lang="sv-SE">
              <a:ea typeface="Calibri"/>
              <a:cs typeface="Calibri"/>
            </a:endParaRPr>
          </a:p>
          <a:p>
            <a:pPr>
              <a:defRPr/>
            </a:pPr>
            <a:r>
              <a:rPr lang="sv-SE">
                <a:ea typeface="Calibri"/>
                <a:cs typeface="Calibri"/>
              </a:rPr>
              <a:t>Jag heter XXXXXXX och idag ska jag berätta om mitt uppdrag som suicidpreventionsambassadör.</a:t>
            </a:r>
          </a:p>
          <a:p>
            <a:pPr>
              <a:defRPr/>
            </a:pPr>
            <a:endParaRPr lang="sv-SE">
              <a:ea typeface="Calibri"/>
              <a:cs typeface="Calibri"/>
            </a:endParaRPr>
          </a:p>
          <a:p>
            <a:pPr>
              <a:defRPr/>
            </a:pPr>
            <a:r>
              <a:rPr lang="sv-SE">
                <a:ea typeface="Calibri"/>
                <a:cs typeface="Calibri"/>
              </a:rPr>
              <a:t>Suicid är ett känsligt ämne som väcker känslor. </a:t>
            </a:r>
          </a:p>
          <a:p>
            <a:pPr>
              <a:defRPr/>
            </a:pPr>
            <a:r>
              <a:rPr lang="sv-SE">
                <a:ea typeface="Calibri"/>
                <a:cs typeface="Calibri"/>
              </a:rPr>
              <a:t>Om du eller någon du känner mår dåligt eller har tankar på att ta ditt liv så kan du vända dig hit </a:t>
            </a:r>
            <a:r>
              <a:rPr lang="sv-SE" b="1">
                <a:ea typeface="Calibri"/>
                <a:cs typeface="Calibri"/>
              </a:rPr>
              <a:t>******Peka på bilden********</a:t>
            </a:r>
          </a:p>
          <a:p>
            <a:pPr>
              <a:defRPr/>
            </a:pPr>
            <a:endParaRPr lang="sv-SE">
              <a:ea typeface="Calibri"/>
              <a:cs typeface="Calibri"/>
            </a:endParaRPr>
          </a:p>
          <a:p>
            <a:pPr>
              <a:defRPr/>
            </a:pPr>
            <a:r>
              <a:rPr lang="sv-SE" b="1">
                <a:ea typeface="Calibri"/>
                <a:cs typeface="Calibri"/>
              </a:rPr>
              <a:t>*******Säg sedan något i stil med*********: </a:t>
            </a:r>
            <a:r>
              <a:rPr lang="sv-SE">
                <a:ea typeface="Calibri"/>
                <a:cs typeface="Calibri"/>
              </a:rPr>
              <a:t>Om du känner att det här ämnet är jobbigt eller rör upp känslor så är det helt okej att lämna rummet, men var inte ensam. Prata med någon, någon nära eller med oss som jobbar här idag eller vänd dig till din chef. </a:t>
            </a:r>
          </a:p>
          <a:p>
            <a:pPr>
              <a:defRPr/>
            </a:pPr>
            <a:endParaRPr lang="sv-SE">
              <a:ea typeface="Calibri"/>
              <a:cs typeface="Calibri"/>
            </a:endParaRPr>
          </a:p>
          <a:p>
            <a:pPr>
              <a:defRPr/>
            </a:pPr>
            <a:r>
              <a:rPr lang="sv-SE">
                <a:ea typeface="Calibri"/>
                <a:cs typeface="Calibri"/>
              </a:rPr>
              <a:t>Innan jag berättar mer om min roll som ambassadör så ska jag gå igenom lite grundläggande fakta om suicid och suicidpreventivt arbete……</a:t>
            </a:r>
          </a:p>
          <a:p>
            <a:pPr>
              <a:defRPr/>
            </a:pPr>
            <a:endParaRPr lang="sv-SE" b="1">
              <a:ea typeface="Calibri"/>
              <a:cs typeface="Calibri"/>
            </a:endParaRPr>
          </a:p>
        </p:txBody>
      </p:sp>
      <p:sp>
        <p:nvSpPr>
          <p:cNvPr id="4" name="Platshållare för bildnummer 3"/>
          <p:cNvSpPr>
            <a:spLocks noGrp="1"/>
          </p:cNvSpPr>
          <p:nvPr>
            <p:ph type="sldNum" sz="quarter" idx="5"/>
          </p:nvPr>
        </p:nvSpPr>
        <p:spPr/>
        <p:txBody>
          <a:bodyPr/>
          <a:lstStyle/>
          <a:p>
            <a:fld id="{3C2B2F27-15E0-4742-B0BA-181C870B2AA2}" type="slidenum">
              <a:rPr lang="en-GB" smtClean="0"/>
              <a:t>2</a:t>
            </a:fld>
            <a:endParaRPr lang="en-GB"/>
          </a:p>
        </p:txBody>
      </p:sp>
    </p:spTree>
    <p:extLst>
      <p:ext uri="{BB962C8B-B14F-4D97-AF65-F5344CB8AC3E}">
        <p14:creationId xmlns:p14="http://schemas.microsoft.com/office/powerpoint/2010/main" val="267501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Times New Roman" panose="02020603050405020304" pitchFamily="18" charset="0"/>
                <a:ea typeface="Times New Roman" panose="02020603050405020304" pitchFamily="18" charset="0"/>
              </a:rPr>
              <a:t>På en arbetsplats finns det många viktiga frågor som behöver hållas levande, och suicidprevention är en av de allra viktigaste. Genom att ha en suicidpreventionsambassadör säkerställs att kunskapen om hur man upptäcker en suicidnära individ, hur man bemöter personen och vart den kan få hjälp, alltid finns nära till hands. Detta kan rädda liv. I många yrken arbetar vi nära individer, och det är avgörande att vi har rätt verktyg för att kunna agera i tid.</a:t>
            </a:r>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11</a:t>
            </a:fld>
            <a:endParaRPr lang="en-GB"/>
          </a:p>
        </p:txBody>
      </p:sp>
    </p:spTree>
    <p:extLst>
      <p:ext uri="{BB962C8B-B14F-4D97-AF65-F5344CB8AC3E}">
        <p14:creationId xmlns:p14="http://schemas.microsoft.com/office/powerpoint/2010/main" val="1468458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Planen är att det ska finnas minst 12 suicidpreventionsambassadörer i länet, en ifrån en arbetsplats i varje kommun. Att ha suicidpreventionsambassadörer i olika verksamheter runt om i länet är en del i Örebro läns arbete med att utveckla och stärka det suicidpreventiva arbetet. Arbetet bedrivs i form av ett projekt, finansieras av statliga medel och leds av den länsövergripande samordnaren för suicidpreventivt arbete. </a:t>
            </a:r>
          </a:p>
          <a:p>
            <a:endParaRPr lang="sv-SE"/>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12</a:t>
            </a:fld>
            <a:endParaRPr lang="en-GB"/>
          </a:p>
        </p:txBody>
      </p:sp>
    </p:spTree>
    <p:extLst>
      <p:ext uri="{BB962C8B-B14F-4D97-AF65-F5344CB8AC3E}">
        <p14:creationId xmlns:p14="http://schemas.microsoft.com/office/powerpoint/2010/main" val="255406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Vill du veta mer om Örebro läns arbetet med suicidprevention och psykisk hälsa kan man titta på den här filmen. </a:t>
            </a:r>
          </a:p>
        </p:txBody>
      </p:sp>
      <p:sp>
        <p:nvSpPr>
          <p:cNvPr id="4" name="Platshållare för bildnummer 3"/>
          <p:cNvSpPr>
            <a:spLocks noGrp="1"/>
          </p:cNvSpPr>
          <p:nvPr>
            <p:ph type="sldNum" sz="quarter" idx="5"/>
          </p:nvPr>
        </p:nvSpPr>
        <p:spPr/>
        <p:txBody>
          <a:bodyPr/>
          <a:lstStyle/>
          <a:p>
            <a:fld id="{3C2B2F27-15E0-4742-B0BA-181C870B2AA2}" type="slidenum">
              <a:rPr lang="en-GB" smtClean="0"/>
              <a:t>13</a:t>
            </a:fld>
            <a:endParaRPr lang="en-GB"/>
          </a:p>
        </p:txBody>
      </p:sp>
    </p:spTree>
    <p:extLst>
      <p:ext uri="{BB962C8B-B14F-4D97-AF65-F5344CB8AC3E}">
        <p14:creationId xmlns:p14="http://schemas.microsoft.com/office/powerpoint/2010/main" val="402113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Uppdraget som ambassadör innebär att: </a:t>
            </a:r>
          </a:p>
          <a:p>
            <a:endParaRPr lang="sv-SE"/>
          </a:p>
          <a:p>
            <a:r>
              <a:rPr lang="sv-SE"/>
              <a:t>*Den länsövergripande suicidpreventionssamordnaren håller ihop det suicidpreventiva arbetet övergripande i länet och har möjlighet att utveckla exempelvis </a:t>
            </a:r>
            <a:r>
              <a:rPr lang="sv-SE" err="1"/>
              <a:t>metodsstöd</a:t>
            </a:r>
            <a:r>
              <a:rPr lang="sv-SE"/>
              <a:t>, omvärldsbevaka osv. </a:t>
            </a:r>
          </a:p>
        </p:txBody>
      </p:sp>
      <p:sp>
        <p:nvSpPr>
          <p:cNvPr id="4" name="Platshållare för bildnummer 3"/>
          <p:cNvSpPr>
            <a:spLocks noGrp="1"/>
          </p:cNvSpPr>
          <p:nvPr>
            <p:ph type="sldNum" sz="quarter" idx="5"/>
          </p:nvPr>
        </p:nvSpPr>
        <p:spPr/>
        <p:txBody>
          <a:bodyPr/>
          <a:lstStyle/>
          <a:p>
            <a:fld id="{3C2B2F27-15E0-4742-B0BA-181C870B2AA2}" type="slidenum">
              <a:rPr lang="en-GB" smtClean="0"/>
              <a:t>14</a:t>
            </a:fld>
            <a:endParaRPr lang="en-GB"/>
          </a:p>
        </p:txBody>
      </p:sp>
    </p:spTree>
    <p:extLst>
      <p:ext uri="{BB962C8B-B14F-4D97-AF65-F5344CB8AC3E}">
        <p14:creationId xmlns:p14="http://schemas.microsoft.com/office/powerpoint/2010/main" val="40957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Jag kommer att …… Läs punkterna</a:t>
            </a:r>
          </a:p>
          <a:p>
            <a:endParaRPr lang="sv-SE" b="1"/>
          </a:p>
          <a:p>
            <a:r>
              <a:rPr lang="sv-SE" b="1"/>
              <a:t>Tilläggstext till punkterna i bilden - </a:t>
            </a:r>
          </a:p>
          <a:p>
            <a:endParaRPr lang="sv-SE"/>
          </a:p>
          <a:p>
            <a:r>
              <a:rPr lang="sv-SE"/>
              <a:t>1. Syftet med enkäten är att kartlägga era grundläggande kunskaper, attityder och upplevelser av suicidpreventivt arbete på arbetsplatsen. Enkät är en del av utvärderingen och kommer att genomföras både i början och i slutet av projektperioden för att följa utvecklingen över tid.</a:t>
            </a:r>
          </a:p>
          <a:p>
            <a:r>
              <a:rPr lang="sv-SE"/>
              <a:t>Genom att besvara enkäten bidrar du med värdefull information som hjälper oss att förstå nuläget och utvärdera effekten av suicidpreventionsambassadörer i kommunal verksamhet. Dina svar är anonyma och kommer enbart att användas i syfte att utveckla och förbättra det suicidpreventiva arbetet. </a:t>
            </a:r>
          </a:p>
          <a:p>
            <a:endParaRPr lang="sv-SE"/>
          </a:p>
          <a:p>
            <a:r>
              <a:rPr lang="sv-SE"/>
              <a:t>2. Exempelvis kunskapsunderlag som är viktiga för vårat arbete, information om utbildningar, olika arbetsmaterial osv. </a:t>
            </a:r>
          </a:p>
          <a:p>
            <a:endParaRPr lang="sv-SE"/>
          </a:p>
          <a:p>
            <a:r>
              <a:rPr lang="sv-SE"/>
              <a:t>3. *</a:t>
            </a:r>
            <a:r>
              <a:rPr lang="sv-SE" b="1"/>
              <a:t>Gäller endast medarbetare i kommunal hälso-och sjukvård samt socialtjänst och samhällsbyggnad</a:t>
            </a:r>
            <a:r>
              <a:rPr lang="sv-SE"/>
              <a:t>. Hålla ett APT-pass där jag informerar om den riktlinjen som finns för hur vi ska bedriva ett säkert suicidpreventivt arbete i kommunen</a:t>
            </a:r>
            <a:r>
              <a:rPr lang="sv-SE" b="1"/>
              <a:t>.  För samhällsbyggnadsförvaltningen - </a:t>
            </a:r>
            <a:r>
              <a:rPr lang="sv-SE"/>
              <a:t>Hålla ett APT-pass där jag informerar om den kartläggning och analys som finns över Örebro läns riskplatser för att vi ska kunna bedriva ett säkert suicidpreventivt arbete i kommunen. </a:t>
            </a:r>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15</a:t>
            </a:fld>
            <a:endParaRPr lang="en-GB"/>
          </a:p>
        </p:txBody>
      </p:sp>
    </p:spTree>
    <p:extLst>
      <p:ext uri="{BB962C8B-B14F-4D97-AF65-F5344CB8AC3E}">
        <p14:creationId xmlns:p14="http://schemas.microsoft.com/office/powerpoint/2010/main" val="1568371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5ACD2-1F17-3C28-0FB1-29ABAE0ACF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AD8FB9-B0F1-4F54-E0A3-52B901E1AFE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ECCA23C-85DF-50BB-8530-E011F04FABDB}"/>
              </a:ext>
            </a:extLst>
          </p:cNvPr>
          <p:cNvSpPr>
            <a:spLocks noGrp="1"/>
          </p:cNvSpPr>
          <p:nvPr>
            <p:ph type="body" idx="1"/>
          </p:nvPr>
        </p:nvSpPr>
        <p:spPr/>
        <p:txBody>
          <a:bodyPr/>
          <a:lstStyle/>
          <a:p>
            <a:r>
              <a:rPr lang="sv-SE"/>
              <a:t>För mer information</a:t>
            </a:r>
          </a:p>
        </p:txBody>
      </p:sp>
      <p:sp>
        <p:nvSpPr>
          <p:cNvPr id="4" name="Platshållare för bildnummer 3">
            <a:extLst>
              <a:ext uri="{FF2B5EF4-FFF2-40B4-BE49-F238E27FC236}">
                <a16:creationId xmlns:a16="http://schemas.microsoft.com/office/drawing/2014/main" id="{8B8FB57C-271E-E8FB-77EC-6F5FBCAA87B2}"/>
              </a:ext>
            </a:extLst>
          </p:cNvPr>
          <p:cNvSpPr>
            <a:spLocks noGrp="1"/>
          </p:cNvSpPr>
          <p:nvPr>
            <p:ph type="sldNum" sz="quarter" idx="5"/>
          </p:nvPr>
        </p:nvSpPr>
        <p:spPr/>
        <p:txBody>
          <a:bodyPr/>
          <a:lstStyle/>
          <a:p>
            <a:fld id="{3C2B2F27-15E0-4742-B0BA-181C870B2AA2}" type="slidenum">
              <a:rPr lang="en-GB" smtClean="0"/>
              <a:t>16</a:t>
            </a:fld>
            <a:endParaRPr lang="en-GB"/>
          </a:p>
        </p:txBody>
      </p:sp>
    </p:spTree>
    <p:extLst>
      <p:ext uri="{BB962C8B-B14F-4D97-AF65-F5344CB8AC3E}">
        <p14:creationId xmlns:p14="http://schemas.microsoft.com/office/powerpoint/2010/main" val="3539380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18</a:t>
            </a:fld>
            <a:endParaRPr lang="en-GB"/>
          </a:p>
        </p:txBody>
      </p:sp>
    </p:spTree>
    <p:extLst>
      <p:ext uri="{BB962C8B-B14F-4D97-AF65-F5344CB8AC3E}">
        <p14:creationId xmlns:p14="http://schemas.microsoft.com/office/powerpoint/2010/main" val="697208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19</a:t>
            </a:fld>
            <a:endParaRPr lang="en-GB"/>
          </a:p>
        </p:txBody>
      </p:sp>
    </p:spTree>
    <p:extLst>
      <p:ext uri="{BB962C8B-B14F-4D97-AF65-F5344CB8AC3E}">
        <p14:creationId xmlns:p14="http://schemas.microsoft.com/office/powerpoint/2010/main" val="378049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Det finns en tydlig koppling mellan psykisk ohälsa och suicid då psykisk sjukdom är en riskfaktor för suicid, men suicidalt beteende är dock inte en psykisk sjukdom, men psykiatriska tillstånd är en av de tydligaste orsakerna bakom en suicidproblematik, men suicid kan också inträffa till följd av ex. en kris. Som ni märker så finns det flera beröringspunkter mellan psykisk hälsa, psykisk ohälsa och suicid och suicidpreventivt arbetet. </a:t>
            </a:r>
          </a:p>
          <a:p>
            <a:r>
              <a:rPr lang="sv-SE" sz="1200" kern="1200">
                <a:solidFill>
                  <a:schemeClr val="tx1"/>
                </a:solidFill>
                <a:effectLst/>
                <a:latin typeface="+mn-lt"/>
                <a:ea typeface="+mn-ea"/>
                <a:cs typeface="+mn-cs"/>
              </a:rPr>
              <a:t> </a:t>
            </a:r>
          </a:p>
          <a:p>
            <a:r>
              <a:rPr lang="sv-SE" sz="1200" kern="1200">
                <a:solidFill>
                  <a:schemeClr val="tx1"/>
                </a:solidFill>
                <a:effectLst/>
                <a:latin typeface="+mn-lt"/>
                <a:ea typeface="+mn-ea"/>
                <a:cs typeface="+mn-cs"/>
              </a:rPr>
              <a:t>När vi tänker på vad vi som individer kan göra i våran yrkesroll eller som privatpersoner för att förhindra suicid så kan vi dela in problematiken i tre olika områden. Ett suicid är nämligen beroende av externa element, till skillnad från exempelvis sjukdom. Det behöver finnas en person, en metod och en plats för att fullborda ett suicid. Alltså för att ta sitt liv krävs det att alla dessa tre saker finns. Och beroende på vart du befinner dig i samhället så kommer det att påverka vilken roll du har i den suicidpreventiva kedjan</a:t>
            </a:r>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3</a:t>
            </a:fld>
            <a:endParaRPr lang="en-GB"/>
          </a:p>
        </p:txBody>
      </p:sp>
    </p:spTree>
    <p:extLst>
      <p:ext uri="{BB962C8B-B14F-4D97-AF65-F5344CB8AC3E}">
        <p14:creationId xmlns:p14="http://schemas.microsoft.com/office/powerpoint/2010/main" val="284107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a:t>Man kan inte förutse vem som kommer att ta sitt liv, men det går att förebygga att det händer och eftersom man inte vet vem som kommer att ta sitt liv behöver man arbeta på flera fronter samtidigt. En av de största riskerna för suicid är såklart psykiatriska faktorer som ex, allvarlig depression eller ångesttillstånd som jag nämnde tidigare. Därför behöver man arbeta med att förebygga dessa tillstånd genom exempelvis att det finns en säker vårdkedja. </a:t>
            </a:r>
          </a:p>
          <a:p>
            <a:endParaRPr lang="sv-SE" baseline="0"/>
          </a:p>
          <a:p>
            <a:r>
              <a:rPr lang="sv-SE" baseline="0"/>
              <a:t>Men ett suicid kan även föregås av ekonomisk kris, förlust av en relation eller ett arbete eller våldsutsatthet. Men hur förebygger man att den man älskar blir kär i en annan person och lämnar en eller att man själv ska undvika att bli utsatt för våld?</a:t>
            </a:r>
          </a:p>
          <a:p>
            <a:endParaRPr lang="sv-SE" baseline="0"/>
          </a:p>
          <a:p>
            <a:r>
              <a:rPr lang="sv-SE" baseline="0"/>
              <a:t>Det är inget som man väljer att utsättas för direkt och det kan ju bli lite knepigt att få till utan att arbeta för mycket med att skuldbelägga den drabbade eller utsatta. Då behöver vi arbeta med andra saker, exempelvis att våga prata om svåra saker, att minska skam och skuld-känslor, öka kunskap om egenvård, att man hittar mening och sammanhang i livssituationen genom att motverka ofrivillig ensamhet för att nämna några saker. </a:t>
            </a:r>
          </a:p>
          <a:p>
            <a:endParaRPr lang="sv-SE" baseline="0"/>
          </a:p>
          <a:p>
            <a:r>
              <a:rPr lang="sv-SE" baseline="0"/>
              <a:t>Så med andra ord, alla som träffar andra människor kan arbeta suicidpreventivt. Självklart på olika nivåer, men en sak som alla kan göra är att våga fråga, lyssna, våga berätta och att vi tillsammans hjälps åt att minska tabun som förknippas med suicid och psykisk ohälsa.  </a:t>
            </a:r>
          </a:p>
          <a:p>
            <a:endParaRPr lang="sv-SE" baseline="0"/>
          </a:p>
          <a:p>
            <a:r>
              <a:rPr lang="sv-SE" baseline="0"/>
              <a:t>Människor som arbetar med människor kan arbeta suicidpreventivt genom att lära sig att känna igen riskfaktorer, lära sig hur de ska bemöta en suicidnära person, att det finns tydliga och kända riktlinjer på arbetsplatsen för hanterandet av suicidnära person, exempelvis vad som förväntas av en i ens yrkesroll, vart man ska hänvisa individen osv. </a:t>
            </a:r>
          </a:p>
          <a:p>
            <a:endParaRPr lang="sv-SE" baseline="0"/>
          </a:p>
          <a:p>
            <a:r>
              <a:rPr lang="sv-SE" baseline="0"/>
              <a:t>För de som arbetar direkt med riskgruppen, exempelvis den psykiatriska vården, behöver det finnas en säker vårdkedja, att patienter screenas för suicidtankar och att en samlad bedömning görs av patientens hela livssituation, att man använder kris- och säkerhetsplaner och rätt behandlingsmetod för att nämna några saker. </a:t>
            </a:r>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4</a:t>
            </a:fld>
            <a:endParaRPr lang="en-GB"/>
          </a:p>
        </p:txBody>
      </p:sp>
    </p:spTree>
    <p:extLst>
      <p:ext uri="{BB962C8B-B14F-4D97-AF65-F5344CB8AC3E}">
        <p14:creationId xmlns:p14="http://schemas.microsoft.com/office/powerpoint/2010/main" val="268446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Skillnaden mellan könen ökar med stigande ålder. Det högsta suicidtalet fanns bland män som var 85 år eller äldre. I denna grupp var suicidtalet 40 vilket är dubbelt så högt som bland män i de yngre åldersgrupperna. Det lägsta suicidtalet 2022 fanns bland kvinnor 15–29 år (5 suicid per 100 000 invånare). Bland barn och unga (under 18 år) är det däremot ungefär lika många flickor som pojkar som dör i suicid. Eftersom suicidtalet beräknas i relation till åldersgruppernas storlek i befolkningen skiljer sig suicidtalen från det faktiska antalet suicid. För män är då antalet suicid lägst i den äldsta åldersgruppen (40 män) och högst i åldersgruppen 45–64 år (300 män). Man kan också studera suicid i relation till det totala antalet dödsfall i varje åldersgrupp. Bland unga personer (15–29 år), som har lägre risk än äldre att avlida till följd av sjukdom, stod suicid för en tredjedel av alla dödsfall. För personer över 65 år var suicid mindre än 1 procent av samtliga dödsfall.</a:t>
            </a:r>
            <a:endParaRPr lang="sv-SE">
              <a:ea typeface="Times New Roman" panose="02020603050405020304" pitchFamily="18"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Nivån har varit i det närmaste oförändrad de senaste tjugo åren förutom för den yngsta åldersgruppen där fallen har ökat något.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Könsskillnaden kan bland annat förklaras av att män är mindre benägna än kvinnor att söka psykiatrisk vård och att män oftare använder våldsamma metoder som leder till fullbordade suicid.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Sedan 1990 har antalet självmord i Sverige minskat med ungefär 30 procent. Trenden gäller dock inte för unga (15-24 år) och för yngre kvinnor (25-44 år) där självmorden har ökat med cirka 1 procent per år de senaste 25 åren. Cirka 70 procent av dem som tar sitt liv är män. Mer än 1 000 män och pojkar tar sina liv varje år. Bland 15-24-åringar och bland män 25-44 år är självmord den vanligaste dödsorsaken. Högst självmordsfrekvens har gruppen över 85 år med en ännu högre övervikt för män.</a:t>
            </a:r>
            <a:endParaRPr lang="sv-SE">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Skillnaden mellan könen ökar med stigande ålder. Det högsta suicidtalet fanns bland män som var 85 år eller äldre. I denna grupp var suicidtalet 40 vilket är dubbelt så högt som bland män i de yngre åldersgrupperna. Det lägsta suicidtalet 2022 fanns bland kvinnor 15–29 år (5 suicid per 100 000 invånare). Bland barn och unga (under 18 år) är det däremot ungefär lika många flickor som pojkar som dör i suicid. Eftersom suicidtalet beräknas i relation till åldersgruppernas storlek i befolkningen skiljer sig suicidtalen från det faktiska antalet suicid. För män är då antalet suicid lägst i den äldsta åldersgruppen (40 män) och högst i åldersgruppen 45–64 år (300 män). Man kan också studera suicid i relation till det totala antalet dödsfall i varje åldersgrupp. Bland unga personer (15–29 år), som har lägre risk än äldre att avlida till följd av sjukdom, stod suicid för en tredjedel av alla dödsfall. För personer över 65 år var suicid mindre än 1 procent av samtliga dödsfall.</a:t>
            </a:r>
            <a:endParaRPr lang="sv-SE">
              <a:ea typeface="Times New Roman" panose="02020603050405020304" pitchFamily="18"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Nivån har varit i det närmaste oförändrad de senaste tjugo åren förutom för den yngsta åldersgruppen där fallen har ökat något.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Könsskillnaden kan bland annat förklaras av att män är mindre benägna än kvinnor att söka psykiatrisk vård och att män oftare använder våldsamma metoder som leder till fullbordade suicid.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Sedan 1990 har antalet självmord i Sverige minskat med ungefär 30 procent. Trenden gäller dock inte för unga (15-24 år) och för yngre kvinnor (25-44 år) där självmorden har ökat med cirka 1 procent per år de senaste 25 åren. Cirka 70 procent av dem som tar sitt liv är män. Mer än 1 000 män och pojkar tar sina liv varje år. Bland 15-24-åringar och bland män 25-44 år är självmord den vanligaste dödsorsaken. Högst självmordsfrekvens har gruppen över 85 år med en ännu högre övervikt för män.</a:t>
            </a:r>
            <a:endParaRPr lang="sv-SE">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5</a:t>
            </a:fld>
            <a:endParaRPr lang="en-GB"/>
          </a:p>
        </p:txBody>
      </p:sp>
    </p:spTree>
    <p:extLst>
      <p:ext uri="{BB962C8B-B14F-4D97-AF65-F5344CB8AC3E}">
        <p14:creationId xmlns:p14="http://schemas.microsoft.com/office/powerpoint/2010/main" val="173070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a:solidFill>
                  <a:srgbClr val="000000"/>
                </a:solidFill>
                <a:effectLst/>
                <a:latin typeface="Poppins" panose="00000500000000000000" pitchFamily="2" charset="0"/>
              </a:rPr>
              <a:t>Ingen enkel förklaring</a:t>
            </a:r>
            <a:endParaRPr lang="sv-SE" b="0" i="0">
              <a:solidFill>
                <a:srgbClr val="000000"/>
              </a:solidFill>
              <a:effectLst/>
              <a:latin typeface="Poppins" panose="00000500000000000000" pitchFamily="2" charset="0"/>
            </a:endParaRPr>
          </a:p>
          <a:p>
            <a:pPr algn="l"/>
            <a:r>
              <a:rPr lang="sv-SE" b="0" i="0">
                <a:solidFill>
                  <a:srgbClr val="000000"/>
                </a:solidFill>
                <a:effectLst/>
                <a:latin typeface="Poppins" panose="00000500000000000000" pitchFamily="2" charset="0"/>
              </a:rPr>
              <a:t>Det finns aldrig en enkel förklaring till att en person tar sitt liv utan det är många olika faktorer som samverkar. Det finns ett tydligt samband mellan psykisk ohälsa och självmord. Många som tar sitt liv har en pågående depression, någon annan form av psykisk ohälsa eller missbruk, tillstånd som ibland är oupptäckta.</a:t>
            </a:r>
          </a:p>
          <a:p>
            <a:pPr algn="l"/>
            <a:endParaRPr lang="sv-SE" b="0" i="0">
              <a:solidFill>
                <a:srgbClr val="000000"/>
              </a:solidFill>
              <a:effectLst/>
              <a:latin typeface="Poppins" panose="00000500000000000000" pitchFamily="2" charset="0"/>
            </a:endParaRPr>
          </a:p>
          <a:p>
            <a:pPr algn="l"/>
            <a:r>
              <a:rPr lang="sv-SE" b="1" i="0">
                <a:solidFill>
                  <a:srgbClr val="000000"/>
                </a:solidFill>
                <a:effectLst/>
                <a:latin typeface="Poppins" panose="00000500000000000000" pitchFamily="2" charset="0"/>
              </a:rPr>
              <a:t>Svåra livshändelser påverkar</a:t>
            </a:r>
            <a:endParaRPr lang="sv-SE" b="0" i="0">
              <a:solidFill>
                <a:srgbClr val="000000"/>
              </a:solidFill>
              <a:effectLst/>
              <a:latin typeface="Poppins" panose="00000500000000000000" pitchFamily="2" charset="0"/>
            </a:endParaRPr>
          </a:p>
          <a:p>
            <a:pPr algn="l"/>
            <a:r>
              <a:rPr lang="sv-SE" b="0" i="0">
                <a:solidFill>
                  <a:srgbClr val="000000"/>
                </a:solidFill>
                <a:effectLst/>
                <a:latin typeface="Poppins" panose="00000500000000000000" pitchFamily="2" charset="0"/>
              </a:rPr>
              <a:t>Men även andra svåra händelser såsom upplevda misslyckanden, kränkningar, relationskriser, ekonomiska svårigheter, svår fysisk sjukdom och trauman kan öka risken för självmordstankar och självmordshandlingar. Som en följd av många påfrestningar känner en människa som befinner sig i en kris en psykisk smärta som är outhärdlig. Det blir också svårt att tänka och fatta beslut. Man är oförmögen att minnas det som är bra i livet eller att tro att något kan bli bättre. Ofta är ett självmord ett försök att ta sig ur ett väldigt plågsamt tillstånd. Självmord kan därför snarare handla om att undvika outhärdlig smärta än ett val att avsluta livet.</a:t>
            </a:r>
          </a:p>
          <a:p>
            <a:pPr algn="l"/>
            <a:endParaRPr lang="sv-SE" b="0" i="0">
              <a:solidFill>
                <a:srgbClr val="000000"/>
              </a:solidFill>
              <a:effectLst/>
              <a:latin typeface="Poppins" panose="00000500000000000000" pitchFamily="2" charset="0"/>
            </a:endParaRPr>
          </a:p>
          <a:p>
            <a:pPr algn="l"/>
            <a:r>
              <a:rPr lang="sv-SE" b="1" i="0">
                <a:solidFill>
                  <a:srgbClr val="000000"/>
                </a:solidFill>
                <a:effectLst/>
                <a:latin typeface="Poppins" panose="00000500000000000000" pitchFamily="2" charset="0"/>
              </a:rPr>
              <a:t>Psykologiskt olycksfall</a:t>
            </a:r>
            <a:endParaRPr lang="sv-SE" b="0" i="0">
              <a:solidFill>
                <a:srgbClr val="000000"/>
              </a:solidFill>
              <a:effectLst/>
              <a:latin typeface="Poppins" panose="00000500000000000000" pitchFamily="2" charset="0"/>
            </a:endParaRPr>
          </a:p>
          <a:p>
            <a:pPr algn="l"/>
            <a:r>
              <a:rPr lang="sv-SE" b="0" i="0">
                <a:solidFill>
                  <a:srgbClr val="000000"/>
                </a:solidFill>
                <a:effectLst/>
                <a:latin typeface="Poppins" panose="00000500000000000000" pitchFamily="2" charset="0"/>
              </a:rPr>
              <a:t>Ibland används begreppet psykologisk olyckshändelse om självmord. Då betraktas självmordet som en följd av olika händelser, fysiska eller psykiska, som blir alltför belastande. Den akuta suicidala episoden inträffar då en individ tillfälligt blir överväldigad och tappar kontrollen.</a:t>
            </a:r>
          </a:p>
          <a:p>
            <a:pPr algn="l"/>
            <a:endParaRPr lang="sv-SE" b="0" i="0">
              <a:solidFill>
                <a:srgbClr val="000000"/>
              </a:solidFill>
              <a:effectLst/>
              <a:latin typeface="Poppins" panose="00000500000000000000" pitchFamily="2" charset="0"/>
            </a:endParaRPr>
          </a:p>
          <a:p>
            <a:pPr algn="l"/>
            <a:r>
              <a:rPr lang="sv-SE" b="1" i="0">
                <a:solidFill>
                  <a:srgbClr val="000000"/>
                </a:solidFill>
                <a:effectLst/>
                <a:latin typeface="Poppins" panose="00000500000000000000" pitchFamily="2" charset="0"/>
              </a:rPr>
              <a:t>Impulshandlingar</a:t>
            </a:r>
            <a:endParaRPr lang="sv-SE" b="0" i="0">
              <a:solidFill>
                <a:srgbClr val="000000"/>
              </a:solidFill>
              <a:effectLst/>
              <a:latin typeface="Poppins" panose="00000500000000000000" pitchFamily="2" charset="0"/>
            </a:endParaRPr>
          </a:p>
          <a:p>
            <a:pPr algn="l"/>
            <a:r>
              <a:rPr lang="sv-SE" b="0" i="0">
                <a:solidFill>
                  <a:srgbClr val="000000"/>
                </a:solidFill>
                <a:effectLst/>
                <a:latin typeface="Poppins" panose="00000500000000000000" pitchFamily="2" charset="0"/>
              </a:rPr>
              <a:t>Självmord är i många fall en impulshandling, vilket kanske i synnerhet gäller för yngre. Tillgängligheten till en självmordsmetod spelar då en stor roll för hur utgången blir. Det är därför viktigt att veta vilka situationer som ökar risken för suicidhandlingar och hur vi kan göra våra sammanhang och miljöer tryggare.</a:t>
            </a:r>
          </a:p>
          <a:p>
            <a:pPr algn="l"/>
            <a:endParaRPr lang="sv-SE" b="0" i="0">
              <a:solidFill>
                <a:srgbClr val="000000"/>
              </a:solidFill>
              <a:effectLst/>
              <a:latin typeface="Poppins" panose="00000500000000000000" pitchFamily="2" charset="0"/>
            </a:endParaRPr>
          </a:p>
          <a:p>
            <a:pPr algn="l"/>
            <a:r>
              <a:rPr lang="sv-SE" b="1" i="0">
                <a:solidFill>
                  <a:srgbClr val="000000"/>
                </a:solidFill>
                <a:effectLst/>
                <a:latin typeface="Poppins" panose="00000500000000000000" pitchFamily="2" charset="0"/>
              </a:rPr>
              <a:t>Samhällets ansvar</a:t>
            </a:r>
            <a:endParaRPr lang="sv-SE" b="0" i="0">
              <a:solidFill>
                <a:srgbClr val="000000"/>
              </a:solidFill>
              <a:effectLst/>
              <a:latin typeface="Poppins" panose="00000500000000000000" pitchFamily="2" charset="0"/>
            </a:endParaRPr>
          </a:p>
          <a:p>
            <a:pPr algn="l"/>
            <a:r>
              <a:rPr lang="sv-SE" b="0" i="0">
                <a:solidFill>
                  <a:srgbClr val="000000"/>
                </a:solidFill>
                <a:effectLst/>
                <a:latin typeface="Poppins" panose="00000500000000000000" pitchFamily="2" charset="0"/>
              </a:rPr>
              <a:t>Att betrakta självmord som psykologiska olycksfall bidrar till att minska den skam och skuld som ofta fortfarande finns. Perspektivet tydliggör också att självmord är något som samhället har möjlighet och ansvar för att förebygga.</a:t>
            </a:r>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6</a:t>
            </a:fld>
            <a:endParaRPr lang="en-GB"/>
          </a:p>
        </p:txBody>
      </p:sp>
    </p:spTree>
    <p:extLst>
      <p:ext uri="{BB962C8B-B14F-4D97-AF65-F5344CB8AC3E}">
        <p14:creationId xmlns:p14="http://schemas.microsoft.com/office/powerpoint/2010/main" val="125794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latin typeface="Arial" panose="020B0604020202020204" pitchFamily="34" charset="0"/>
                <a:cs typeface="Arial" panose="020B0604020202020204" pitchFamily="34" charset="0"/>
              </a:rPr>
              <a:t>Tabellen visar att självmordstalet i Örebro län varierat kraftigt under perioden, med en tydlig ökning mellan 2022 och 2023. År 2024 sjönk talet markant till 8,6, vilket är den lägsta siffran i landet. Det är viktigt att understryka att en enskild årsvariation inte räcker för att fastställa en långsiktig trend, det krävs minst 5–10 års data för en säker bedömning.</a:t>
            </a:r>
          </a:p>
          <a:p>
            <a:endParaRPr lang="sv-SE" sz="1200" i="1">
              <a:latin typeface="Arial" panose="020B0604020202020204" pitchFamily="34" charset="0"/>
              <a:cs typeface="Arial" panose="020B0604020202020204" pitchFamily="34" charset="0"/>
            </a:endParaRPr>
          </a:p>
          <a:p>
            <a:r>
              <a:rPr lang="sv-SE" sz="1200">
                <a:latin typeface="Arial" panose="020B0604020202020204" pitchFamily="34" charset="0"/>
                <a:cs typeface="Arial" panose="020B0604020202020204" pitchFamily="34" charset="0"/>
              </a:rPr>
              <a:t>Det genomsnittliga suicidtalet för Örebro län under dessa sex år är 16,6 vilket är något lägre än rikets genomsnitt på 17,5 för samma period. </a:t>
            </a:r>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7</a:t>
            </a:fld>
            <a:endParaRPr lang="en-GB"/>
          </a:p>
        </p:txBody>
      </p:sp>
    </p:spTree>
    <p:extLst>
      <p:ext uri="{BB962C8B-B14F-4D97-AF65-F5344CB8AC3E}">
        <p14:creationId xmlns:p14="http://schemas.microsoft.com/office/powerpoint/2010/main" val="115152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Som jag sa tidigare så har vi olika roller i det suicidpreventiva arbetet beroende på var vi befinner oss i samhället. För oss som arbetar individnära har vi olika ansvarsområden som ni ser på bilden, men oavsett vart vi arbetar så kan vi ta ett ansvar som medmänniskor och det kan man göra genom att lära sig att upptäcka suicidrisk, hur man ger ett bra bemötande i svåra stunder och vilka kontaktvägar som finns när hjälpen behövs.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Det går inte förutse vem som kommer att ta sitt liv så därför måste man arbeta på flera fronter samtidigt för att minska riskerna för att det ska hända och det går att göra på olika sätt. Det suicidpreventiva arbetet brukar delas upp i mjuka och hårda delar, där de mjuka är det individnära arbetet och de olika delarna som ni ser på bilden. Det hårda delarna handlar om insatser i den fysiska miljön.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Medarbetarperspektivet är dock lika för alla oavsett arbetsplats då vem som helst kan drabbas av psykisk ohälsa – här handlar det helt enkelt om att vara en medmänniska. </a:t>
            </a:r>
          </a:p>
          <a:p>
            <a:pPr marL="0" indent="0">
              <a:buNone/>
            </a:pPr>
            <a:endParaRPr lang="sv-SE" sz="1200"/>
          </a:p>
          <a:p>
            <a:pPr marL="0" indent="0">
              <a:buNone/>
            </a:pPr>
            <a:endParaRPr lang="sv-SE" sz="1200"/>
          </a:p>
          <a:p>
            <a:pPr marL="0" indent="0">
              <a:buNone/>
            </a:pPr>
            <a:r>
              <a:rPr lang="sv-SE" sz="1200" b="1"/>
              <a:t>För samhällsbyggnadsförvaltningen: </a:t>
            </a:r>
          </a:p>
          <a:p>
            <a:pPr marL="0" indent="0">
              <a:buNone/>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 arbetet med att minska antalet suicid har vi olika roller beroende på var vi befinner oss i samhället. För dem som arbetar individnära finns olika ansvarsområden som ni ser på bilden, men oavsett vart vi arbetar så kan vi ta ett ansvar som medmänniskor och det kan man göra genom att lära sig att upptäcka suicidrisk, hur man ger ett bra bemötande i svåra stunder och vilka kontaktvägar som finns när hjälpen behövs.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Det går inte förutse vem som kommer att ta sitt liv så därför måste man arbeta på flera fronter samtidigt för att minska riskerna för att det ska hända och det går att göra på olika sätt. Det suicidpreventiva arbetet brukar delas upp i mjuka och hårda delar, där de mjuka är det individnära arbetet och de olika delarna som ni ser på bilden. Det hårda delarna handlar om insatser i den fysiska miljön.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Medarbetarperspektivet är dock lika för alla oavsett arbetsplats då vem som helst kan drabbas av psykisk ohälsa – här handlar det helt enkelt om att vara en medmänniska.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Några exempel på hur man arbetar med de hårda frågorna ser ni här </a:t>
            </a:r>
            <a:r>
              <a:rPr lang="sv-SE" sz="1200" b="1"/>
              <a:t>******byt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a:p>
          <a:p>
            <a:pPr marL="0" indent="0">
              <a:buNone/>
            </a:pPr>
            <a:endParaRPr lang="sv-SE" sz="1200"/>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8</a:t>
            </a:fld>
            <a:endParaRPr lang="en-GB"/>
          </a:p>
        </p:txBody>
      </p:sp>
    </p:spTree>
    <p:extLst>
      <p:ext uri="{BB962C8B-B14F-4D97-AF65-F5344CB8AC3E}">
        <p14:creationId xmlns:p14="http://schemas.microsoft.com/office/powerpoint/2010/main" val="161458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Främst för Samhällsbyggnadsförvaltningen, övriga kan hoppa över den här bilden!!!</a:t>
            </a:r>
          </a:p>
          <a:p>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9</a:t>
            </a:fld>
            <a:endParaRPr lang="en-GB"/>
          </a:p>
        </p:txBody>
      </p:sp>
    </p:spTree>
    <p:extLst>
      <p:ext uri="{BB962C8B-B14F-4D97-AF65-F5344CB8AC3E}">
        <p14:creationId xmlns:p14="http://schemas.microsoft.com/office/powerpoint/2010/main" val="227823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Times New Roman" panose="02020603050405020304" pitchFamily="18" charset="0"/>
                <a:ea typeface="Times New Roman" panose="02020603050405020304" pitchFamily="18" charset="0"/>
              </a:rPr>
              <a:t>En suicidpreventionsambassadör har som uppgift att påminna, bevaka och hålla frågan om suicidprevention aktuell på sin arbetsplats. Detta innebär att informera kollegor, delta i utbildningar och samarbeta med arbetsgivaren för att skapa en tryggare arbetsmiljö. Ambassadören bidrar till att sprida kunskap om varningssignaler, bemötande och vilka resurser som finns att tillgå för individer som befinner sig i riskzonen för suicid.</a:t>
            </a:r>
          </a:p>
          <a:p>
            <a:r>
              <a:rPr lang="sv-SE" sz="1200"/>
              <a:t>Som suicidpreventionsambassadör arbetar man utifrån två perspektiv, det ena är utifrån arbetsplatsens uppdrag och det andra är utifrån ett medarbetarperspektiv. </a:t>
            </a:r>
            <a:endParaRPr lang="sv-SE"/>
          </a:p>
        </p:txBody>
      </p:sp>
      <p:sp>
        <p:nvSpPr>
          <p:cNvPr id="4" name="Platshållare för bildnummer 3"/>
          <p:cNvSpPr>
            <a:spLocks noGrp="1"/>
          </p:cNvSpPr>
          <p:nvPr>
            <p:ph type="sldNum" sz="quarter" idx="5"/>
          </p:nvPr>
        </p:nvSpPr>
        <p:spPr/>
        <p:txBody>
          <a:bodyPr/>
          <a:lstStyle/>
          <a:p>
            <a:fld id="{3C2B2F27-15E0-4742-B0BA-181C870B2AA2}" type="slidenum">
              <a:rPr lang="en-GB" smtClean="0"/>
              <a:t>10</a:t>
            </a:fld>
            <a:endParaRPr lang="en-GB"/>
          </a:p>
        </p:txBody>
      </p:sp>
    </p:spTree>
    <p:extLst>
      <p:ext uri="{BB962C8B-B14F-4D97-AF65-F5344CB8AC3E}">
        <p14:creationId xmlns:p14="http://schemas.microsoft.com/office/powerpoint/2010/main" val="657866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595314" y="1288719"/>
            <a:ext cx="5234845" cy="1102519"/>
          </a:xfrm>
          <a:prstGeom prst="rect">
            <a:avLst/>
          </a:prstGeom>
        </p:spPr>
        <p:txBody>
          <a:bodyPr/>
          <a:lstStyle>
            <a:lvl1pPr algn="l">
              <a:defRPr/>
            </a:lvl1pPr>
          </a:lstStyle>
          <a:p>
            <a:r>
              <a:rPr lang="sv-SE"/>
              <a:t>Klicka här för att ändra mall för rubrikformat</a:t>
            </a:r>
          </a:p>
        </p:txBody>
      </p:sp>
      <p:sp>
        <p:nvSpPr>
          <p:cNvPr id="3" name="Underrubrik 2"/>
          <p:cNvSpPr>
            <a:spLocks noGrp="1"/>
          </p:cNvSpPr>
          <p:nvPr>
            <p:ph type="subTitle" idx="1"/>
          </p:nvPr>
        </p:nvSpPr>
        <p:spPr>
          <a:xfrm>
            <a:off x="595313" y="2441656"/>
            <a:ext cx="5234845" cy="1314450"/>
          </a:xfrm>
          <a:prstGeom prst="rect">
            <a:avLst/>
          </a:prstGeo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9" name="Platshållare för bildnummer 8"/>
          <p:cNvSpPr>
            <a:spLocks noGrp="1"/>
          </p:cNvSpPr>
          <p:nvPr>
            <p:ph type="sldNum" sz="quarter" idx="12"/>
          </p:nvPr>
        </p:nvSpPr>
        <p:spPr/>
        <p:txBody>
          <a:bodyPr/>
          <a:lstStyle/>
          <a:p>
            <a:fld id="{EE979298-3C3B-4069-AA25-E7B70A8EB89A}" type="slidenum">
              <a:rPr lang="sv-SE" smtClean="0"/>
              <a:pPr/>
              <a:t>‹#›</a:t>
            </a:fld>
            <a:endParaRPr lang="sv-SE"/>
          </a:p>
        </p:txBody>
      </p:sp>
      <p:pic>
        <p:nvPicPr>
          <p:cNvPr id="6" name="Bildobjekt 5" descr="En bild som visar text, Teckensnitt, Grafik, logotyp&#10;&#10;Automatiskt genererad beskrivning">
            <a:extLst>
              <a:ext uri="{FF2B5EF4-FFF2-40B4-BE49-F238E27FC236}">
                <a16:creationId xmlns:a16="http://schemas.microsoft.com/office/drawing/2014/main" id="{2F324C0B-E512-C58B-1CD2-9E342A8D20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7475" y="183278"/>
            <a:ext cx="1956525" cy="405684"/>
          </a:xfrm>
          <a:prstGeom prst="rect">
            <a:avLst/>
          </a:prstGeom>
        </p:spPr>
      </p:pic>
      <p:pic>
        <p:nvPicPr>
          <p:cNvPr id="13" name="Bildobjekt 12" descr="En bild som visar text, Teckensnitt, logotyp, Grafik&#10;&#10;Automatiskt genererad beskrivning">
            <a:extLst>
              <a:ext uri="{FF2B5EF4-FFF2-40B4-BE49-F238E27FC236}">
                <a16:creationId xmlns:a16="http://schemas.microsoft.com/office/drawing/2014/main" id="{8A7228D0-EF34-5B64-9F81-CE1516E162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87708" y="1198327"/>
            <a:ext cx="2619605" cy="2620306"/>
          </a:xfrm>
          <a:prstGeom prst="rect">
            <a:avLst/>
          </a:prstGeom>
        </p:spPr>
      </p:pic>
      <p:sp>
        <p:nvSpPr>
          <p:cNvPr id="5" name="Rektangel 4">
            <a:extLst>
              <a:ext uri="{FF2B5EF4-FFF2-40B4-BE49-F238E27FC236}">
                <a16:creationId xmlns:a16="http://schemas.microsoft.com/office/drawing/2014/main" id="{B3E3DFE5-FDBB-00F1-E9D5-CC70840BBB48}"/>
              </a:ext>
            </a:extLst>
          </p:cNvPr>
          <p:cNvSpPr/>
          <p:nvPr userDrawn="1"/>
        </p:nvSpPr>
        <p:spPr>
          <a:xfrm>
            <a:off x="0" y="4541715"/>
            <a:ext cx="9144000" cy="601785"/>
          </a:xfrm>
          <a:prstGeom prst="rect">
            <a:avLst/>
          </a:prstGeom>
          <a:solidFill>
            <a:srgbClr val="630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p>
        </p:txBody>
      </p:sp>
      <p:sp>
        <p:nvSpPr>
          <p:cNvPr id="10" name="textruta 9">
            <a:extLst>
              <a:ext uri="{FF2B5EF4-FFF2-40B4-BE49-F238E27FC236}">
                <a16:creationId xmlns:a16="http://schemas.microsoft.com/office/drawing/2014/main" id="{4FF86167-B47E-79B2-D56A-CC9CF0FEF22D}"/>
              </a:ext>
            </a:extLst>
          </p:cNvPr>
          <p:cNvSpPr txBox="1"/>
          <p:nvPr userDrawn="1"/>
        </p:nvSpPr>
        <p:spPr>
          <a:xfrm>
            <a:off x="434381" y="4711802"/>
            <a:ext cx="7592018" cy="261610"/>
          </a:xfrm>
          <a:prstGeom prst="rect">
            <a:avLst/>
          </a:prstGeom>
          <a:noFill/>
        </p:spPr>
        <p:txBody>
          <a:bodyPr wrap="square">
            <a:spAutoFit/>
          </a:bodyPr>
          <a:lstStyle/>
          <a:p>
            <a:r>
              <a:rPr lang="sv-SE" sz="1100" b="1">
                <a:solidFill>
                  <a:schemeClr val="bg1"/>
                </a:solidFill>
              </a:rPr>
              <a:t>Ett samarbete mellan Region Örebro län, länets tolv kommuner, civilsamhälle, statliga aktörer och näringsliv</a:t>
            </a:r>
          </a:p>
        </p:txBody>
      </p:sp>
    </p:spTree>
    <p:extLst>
      <p:ext uri="{BB962C8B-B14F-4D97-AF65-F5344CB8AC3E}">
        <p14:creationId xmlns:p14="http://schemas.microsoft.com/office/powerpoint/2010/main" val="422616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Utfallande bild">
    <p:spTree>
      <p:nvGrpSpPr>
        <p:cNvPr id="1" name=""/>
        <p:cNvGrpSpPr/>
        <p:nvPr/>
      </p:nvGrpSpPr>
      <p:grpSpPr>
        <a:xfrm>
          <a:off x="0" y="0"/>
          <a:ext cx="0" cy="0"/>
          <a:chOff x="0" y="0"/>
          <a:chExt cx="0" cy="0"/>
        </a:xfrm>
      </p:grpSpPr>
      <p:sp>
        <p:nvSpPr>
          <p:cNvPr id="11" name="Platshållare för bild 10"/>
          <p:cNvSpPr>
            <a:spLocks noGrp="1"/>
          </p:cNvSpPr>
          <p:nvPr>
            <p:ph type="pic" sz="quarter" idx="13"/>
          </p:nvPr>
        </p:nvSpPr>
        <p:spPr>
          <a:xfrm>
            <a:off x="0" y="740330"/>
            <a:ext cx="9144000" cy="4403169"/>
          </a:xfrm>
          <a:solidFill>
            <a:schemeClr val="bg2">
              <a:lumMod val="20000"/>
              <a:lumOff val="80000"/>
            </a:schemeClr>
          </a:solidFill>
        </p:spPr>
        <p:txBody>
          <a:bodyPr anchor="ctr"/>
          <a:lstStyle>
            <a:lvl1pPr marL="0" indent="0" algn="ctr">
              <a:buNone/>
              <a:defRPr sz="1200"/>
            </a:lvl1pPr>
          </a:lstStyle>
          <a:p>
            <a:endParaRPr lang="en-GB"/>
          </a:p>
        </p:txBody>
      </p:sp>
      <p:grpSp>
        <p:nvGrpSpPr>
          <p:cNvPr id="6" name="Grupp 5">
            <a:extLst>
              <a:ext uri="{FF2B5EF4-FFF2-40B4-BE49-F238E27FC236}">
                <a16:creationId xmlns:a16="http://schemas.microsoft.com/office/drawing/2014/main" id="{BCE6C62D-53DE-E049-3988-C545D61EF6F2}"/>
              </a:ext>
            </a:extLst>
          </p:cNvPr>
          <p:cNvGrpSpPr/>
          <p:nvPr userDrawn="1"/>
        </p:nvGrpSpPr>
        <p:grpSpPr>
          <a:xfrm>
            <a:off x="8067104" y="-34900"/>
            <a:ext cx="1012122" cy="1012122"/>
            <a:chOff x="8067104" y="-34900"/>
            <a:chExt cx="1012122" cy="1012122"/>
          </a:xfrm>
        </p:grpSpPr>
        <p:sp>
          <p:nvSpPr>
            <p:cNvPr id="5" name="Ellips 4">
              <a:extLst>
                <a:ext uri="{FF2B5EF4-FFF2-40B4-BE49-F238E27FC236}">
                  <a16:creationId xmlns:a16="http://schemas.microsoft.com/office/drawing/2014/main" id="{12BA098C-41AB-5FEF-D189-842B74592C87}"/>
                </a:ext>
              </a:extLst>
            </p:cNvPr>
            <p:cNvSpPr/>
            <p:nvPr userDrawn="1"/>
          </p:nvSpPr>
          <p:spPr>
            <a:xfrm>
              <a:off x="8067104" y="-34900"/>
              <a:ext cx="1012122" cy="1012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p>
          </p:txBody>
        </p:sp>
        <p:pic>
          <p:nvPicPr>
            <p:cNvPr id="4" name="Bildobjekt 3" descr="En bild som visar text, Teckensnitt, logotyp, Grafik&#10;&#10;Automatiskt genererad beskrivning">
              <a:extLst>
                <a:ext uri="{FF2B5EF4-FFF2-40B4-BE49-F238E27FC236}">
                  <a16:creationId xmlns:a16="http://schemas.microsoft.com/office/drawing/2014/main" id="{A33888DA-FB12-D321-6A40-599E70C822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69017" y="87577"/>
              <a:ext cx="808296" cy="808512"/>
            </a:xfrm>
            <a:prstGeom prst="rect">
              <a:avLst/>
            </a:prstGeom>
          </p:spPr>
        </p:pic>
      </p:grpSp>
      <p:sp>
        <p:nvSpPr>
          <p:cNvPr id="10" name="Rektangel 9">
            <a:extLst>
              <a:ext uri="{FF2B5EF4-FFF2-40B4-BE49-F238E27FC236}">
                <a16:creationId xmlns:a16="http://schemas.microsoft.com/office/drawing/2014/main" id="{7B258B18-E88E-B083-6844-D8DDC98749C4}"/>
              </a:ext>
            </a:extLst>
          </p:cNvPr>
          <p:cNvSpPr/>
          <p:nvPr userDrawn="1"/>
        </p:nvSpPr>
        <p:spPr>
          <a:xfrm>
            <a:off x="652146" y="1652864"/>
            <a:ext cx="3708400" cy="25781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p>
        </p:txBody>
      </p:sp>
      <p:sp>
        <p:nvSpPr>
          <p:cNvPr id="3" name="Platshållare för innehåll 2"/>
          <p:cNvSpPr>
            <a:spLocks noGrp="1"/>
          </p:cNvSpPr>
          <p:nvPr>
            <p:ph idx="1"/>
          </p:nvPr>
        </p:nvSpPr>
        <p:spPr>
          <a:xfrm>
            <a:off x="845807" y="1813037"/>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170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bild ">
    <p:spTree>
      <p:nvGrpSpPr>
        <p:cNvPr id="1" name=""/>
        <p:cNvGrpSpPr/>
        <p:nvPr/>
      </p:nvGrpSpPr>
      <p:grpSpPr>
        <a:xfrm>
          <a:off x="0" y="0"/>
          <a:ext cx="0" cy="0"/>
          <a:chOff x="0" y="0"/>
          <a:chExt cx="0" cy="0"/>
        </a:xfrm>
      </p:grpSpPr>
      <p:sp>
        <p:nvSpPr>
          <p:cNvPr id="2" name="Rubrik 1"/>
          <p:cNvSpPr>
            <a:spLocks noGrp="1"/>
          </p:cNvSpPr>
          <p:nvPr>
            <p:ph type="title"/>
          </p:nvPr>
        </p:nvSpPr>
        <p:spPr>
          <a:xfrm>
            <a:off x="595314" y="770446"/>
            <a:ext cx="3321078" cy="1017587"/>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sv-SE"/>
              <a:t>Klicka här för att ändra format</a:t>
            </a:r>
          </a:p>
        </p:txBody>
      </p:sp>
      <p:sp>
        <p:nvSpPr>
          <p:cNvPr id="3" name="Platshållare för innehåll 2"/>
          <p:cNvSpPr>
            <a:spLocks noGrp="1"/>
          </p:cNvSpPr>
          <p:nvPr>
            <p:ph idx="1"/>
          </p:nvPr>
        </p:nvSpPr>
        <p:spPr>
          <a:xfrm>
            <a:off x="595314" y="1960563"/>
            <a:ext cx="3321078" cy="2257754"/>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bild 10"/>
          <p:cNvSpPr>
            <a:spLocks noGrp="1"/>
          </p:cNvSpPr>
          <p:nvPr>
            <p:ph type="pic" sz="quarter" idx="13"/>
          </p:nvPr>
        </p:nvSpPr>
        <p:spPr>
          <a:xfrm>
            <a:off x="4572000" y="0"/>
            <a:ext cx="4572000" cy="5143499"/>
          </a:xfrm>
          <a:prstGeom prst="rect">
            <a:avLst/>
          </a:prstGeom>
          <a:solidFill>
            <a:schemeClr val="bg2">
              <a:lumMod val="20000"/>
              <a:lumOff val="80000"/>
            </a:schemeClr>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3519838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Datum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E979298-3C3B-4069-AA25-E7B70A8EB89A}" type="slidenum">
              <a:rPr lang="sv-SE" smtClean="0"/>
              <a:t>‹#›</a:t>
            </a:fld>
            <a:endParaRPr lang="sv-SE"/>
          </a:p>
        </p:txBody>
      </p:sp>
      <p:pic>
        <p:nvPicPr>
          <p:cNvPr id="8" name="Bildobjekt 7" descr="En bild som visar text, Teckensnitt, logotyp, Grafik&#10;&#10;Automatiskt genererad beskrivning">
            <a:extLst>
              <a:ext uri="{FF2B5EF4-FFF2-40B4-BE49-F238E27FC236}">
                <a16:creationId xmlns:a16="http://schemas.microsoft.com/office/drawing/2014/main" id="{02381A5F-2BB6-F96A-DE8E-239F918DC383}"/>
              </a:ext>
            </a:extLst>
          </p:cNvPr>
          <p:cNvPicPr>
            <a:picLocks noChangeAspect="1"/>
          </p:cNvPicPr>
          <p:nvPr userDrawn="1"/>
        </p:nvPicPr>
        <p:blipFill>
          <a:blip r:embed="rId2"/>
          <a:stretch>
            <a:fillRect/>
          </a:stretch>
        </p:blipFill>
        <p:spPr>
          <a:xfrm>
            <a:off x="8144538" y="144621"/>
            <a:ext cx="808296" cy="808512"/>
          </a:xfrm>
          <a:prstGeom prst="rect">
            <a:avLst/>
          </a:prstGeom>
        </p:spPr>
      </p:pic>
    </p:spTree>
    <p:extLst>
      <p:ext uri="{BB962C8B-B14F-4D97-AF65-F5344CB8AC3E}">
        <p14:creationId xmlns:p14="http://schemas.microsoft.com/office/powerpoint/2010/main" val="15954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nummer 8"/>
          <p:cNvSpPr>
            <a:spLocks noGrp="1"/>
          </p:cNvSpPr>
          <p:nvPr>
            <p:ph type="sldNum" sz="quarter" idx="12"/>
          </p:nvPr>
        </p:nvSpPr>
        <p:spPr/>
        <p:txBody>
          <a:bodyPr/>
          <a:lstStyle/>
          <a:p>
            <a:fld id="{EE979298-3C3B-4069-AA25-E7B70A8EB89A}" type="slidenum">
              <a:rPr lang="sv-SE" smtClean="0"/>
              <a:pPr/>
              <a:t>‹#›</a:t>
            </a:fld>
            <a:endParaRPr lang="sv-SE"/>
          </a:p>
        </p:txBody>
      </p:sp>
      <p:pic>
        <p:nvPicPr>
          <p:cNvPr id="6" name="Bildobjekt 5" descr="En bild som visar text, Teckensnitt, Grafik, logotyp&#10;&#10;Automatiskt genererad beskrivning">
            <a:extLst>
              <a:ext uri="{FF2B5EF4-FFF2-40B4-BE49-F238E27FC236}">
                <a16:creationId xmlns:a16="http://schemas.microsoft.com/office/drawing/2014/main" id="{2F324C0B-E512-C58B-1CD2-9E342A8D20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7475" y="183278"/>
            <a:ext cx="1956525" cy="405684"/>
          </a:xfrm>
          <a:prstGeom prst="rect">
            <a:avLst/>
          </a:prstGeom>
        </p:spPr>
      </p:pic>
      <p:sp>
        <p:nvSpPr>
          <p:cNvPr id="5" name="Rektangel 4">
            <a:extLst>
              <a:ext uri="{FF2B5EF4-FFF2-40B4-BE49-F238E27FC236}">
                <a16:creationId xmlns:a16="http://schemas.microsoft.com/office/drawing/2014/main" id="{B3E3DFE5-FDBB-00F1-E9D5-CC70840BBB48}"/>
              </a:ext>
            </a:extLst>
          </p:cNvPr>
          <p:cNvSpPr/>
          <p:nvPr userDrawn="1"/>
        </p:nvSpPr>
        <p:spPr>
          <a:xfrm>
            <a:off x="0" y="4960222"/>
            <a:ext cx="9144000" cy="183278"/>
          </a:xfrm>
          <a:prstGeom prst="rect">
            <a:avLst/>
          </a:prstGeom>
          <a:solidFill>
            <a:srgbClr val="630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p>
        </p:txBody>
      </p:sp>
      <p:sp>
        <p:nvSpPr>
          <p:cNvPr id="4" name="Platshållare för bild 10">
            <a:extLst>
              <a:ext uri="{FF2B5EF4-FFF2-40B4-BE49-F238E27FC236}">
                <a16:creationId xmlns:a16="http://schemas.microsoft.com/office/drawing/2014/main" id="{45C65EDD-37FC-3217-B862-CF2C16A49A91}"/>
              </a:ext>
            </a:extLst>
          </p:cNvPr>
          <p:cNvSpPr>
            <a:spLocks noGrp="1"/>
          </p:cNvSpPr>
          <p:nvPr>
            <p:ph type="pic" sz="quarter" idx="13"/>
          </p:nvPr>
        </p:nvSpPr>
        <p:spPr>
          <a:xfrm>
            <a:off x="0" y="588963"/>
            <a:ext cx="9144000" cy="4378325"/>
          </a:xfrm>
          <a:prstGeom prst="rect">
            <a:avLst/>
          </a:prstGeom>
          <a:solidFill>
            <a:schemeClr val="bg2">
              <a:lumMod val="20000"/>
              <a:lumOff val="80000"/>
            </a:schemeClr>
          </a:solidFill>
        </p:spPr>
        <p:txBody>
          <a:bodyPr anchor="ctr"/>
          <a:lstStyle>
            <a:lvl1pPr marL="0" indent="0" algn="ctr">
              <a:buNone/>
              <a:defRPr sz="1200"/>
            </a:lvl1pPr>
          </a:lstStyle>
          <a:p>
            <a:r>
              <a:rPr lang="sv-SE"/>
              <a:t>Klicka på ikonen för att lägga till en bild</a:t>
            </a:r>
            <a:endParaRPr lang="en-GB"/>
          </a:p>
        </p:txBody>
      </p:sp>
      <p:sp>
        <p:nvSpPr>
          <p:cNvPr id="7" name="Rubrik 6">
            <a:extLst>
              <a:ext uri="{FF2B5EF4-FFF2-40B4-BE49-F238E27FC236}">
                <a16:creationId xmlns:a16="http://schemas.microsoft.com/office/drawing/2014/main" id="{B2068AFA-30C8-2272-EF61-62F4738207DE}"/>
              </a:ext>
            </a:extLst>
          </p:cNvPr>
          <p:cNvSpPr>
            <a:spLocks noGrp="1"/>
          </p:cNvSpPr>
          <p:nvPr>
            <p:ph type="title" hasCustomPrompt="1"/>
          </p:nvPr>
        </p:nvSpPr>
        <p:spPr>
          <a:xfrm>
            <a:off x="595314" y="588962"/>
            <a:ext cx="6875462" cy="1017587"/>
          </a:xfrm>
          <a:prstGeom prst="rect">
            <a:avLst/>
          </a:prstGeom>
        </p:spPr>
        <p:txBody>
          <a:bodyPr/>
          <a:lstStyle>
            <a:lvl1pPr>
              <a:defRPr sz="4000" b="1"/>
            </a:lvl1pPr>
          </a:lstStyle>
          <a:p>
            <a:r>
              <a:rPr lang="sv-SE"/>
              <a:t>Rubrik</a:t>
            </a:r>
          </a:p>
        </p:txBody>
      </p:sp>
      <p:pic>
        <p:nvPicPr>
          <p:cNvPr id="8" name="Bildobjekt 7" descr="En bild som visar text, Teckensnitt, logotyp, Grafik&#10;&#10;Automatiskt genererad beskrivning">
            <a:extLst>
              <a:ext uri="{FF2B5EF4-FFF2-40B4-BE49-F238E27FC236}">
                <a16:creationId xmlns:a16="http://schemas.microsoft.com/office/drawing/2014/main" id="{6BB4282D-B758-C927-4259-F0B975D0A4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4538" y="144621"/>
            <a:ext cx="808296" cy="808512"/>
          </a:xfrm>
          <a:prstGeom prst="rect">
            <a:avLst/>
          </a:prstGeom>
        </p:spPr>
      </p:pic>
    </p:spTree>
    <p:extLst>
      <p:ext uri="{BB962C8B-B14F-4D97-AF65-F5344CB8AC3E}">
        <p14:creationId xmlns:p14="http://schemas.microsoft.com/office/powerpoint/2010/main" val="211872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95314" y="588962"/>
            <a:ext cx="7922286" cy="1017587"/>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95313" y="1960563"/>
            <a:ext cx="7922285" cy="263406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Bildobjekt 7" descr="En bild som visar text, Teckensnitt, logotyp, Grafik&#10;&#10;Automatiskt genererad beskrivning">
            <a:extLst>
              <a:ext uri="{FF2B5EF4-FFF2-40B4-BE49-F238E27FC236}">
                <a16:creationId xmlns:a16="http://schemas.microsoft.com/office/drawing/2014/main" id="{02381A5F-2BB6-F96A-DE8E-239F918DC3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4538" y="144621"/>
            <a:ext cx="808296" cy="808512"/>
          </a:xfrm>
          <a:prstGeom prst="rect">
            <a:avLst/>
          </a:prstGeom>
        </p:spPr>
      </p:pic>
      <p:sp>
        <p:nvSpPr>
          <p:cNvPr id="5" name="Rektangel 4">
            <a:extLst>
              <a:ext uri="{FF2B5EF4-FFF2-40B4-BE49-F238E27FC236}">
                <a16:creationId xmlns:a16="http://schemas.microsoft.com/office/drawing/2014/main" id="{BDD43D75-F7BE-521F-5C3E-F699030BA683}"/>
              </a:ext>
            </a:extLst>
          </p:cNvPr>
          <p:cNvSpPr/>
          <p:nvPr userDrawn="1"/>
        </p:nvSpPr>
        <p:spPr>
          <a:xfrm>
            <a:off x="0" y="4883072"/>
            <a:ext cx="9144000" cy="261611"/>
          </a:xfrm>
          <a:prstGeom prst="rect">
            <a:avLst/>
          </a:prstGeom>
          <a:solidFill>
            <a:srgbClr val="630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p>
        </p:txBody>
      </p:sp>
      <p:sp>
        <p:nvSpPr>
          <p:cNvPr id="9" name="textruta 8">
            <a:extLst>
              <a:ext uri="{FF2B5EF4-FFF2-40B4-BE49-F238E27FC236}">
                <a16:creationId xmlns:a16="http://schemas.microsoft.com/office/drawing/2014/main" id="{C7198232-8B4A-09E2-51F7-BF3EF3242D05}"/>
              </a:ext>
            </a:extLst>
          </p:cNvPr>
          <p:cNvSpPr txBox="1"/>
          <p:nvPr userDrawn="1"/>
        </p:nvSpPr>
        <p:spPr>
          <a:xfrm>
            <a:off x="434381" y="4878347"/>
            <a:ext cx="7592018" cy="261610"/>
          </a:xfrm>
          <a:prstGeom prst="rect">
            <a:avLst/>
          </a:prstGeom>
          <a:noFill/>
        </p:spPr>
        <p:txBody>
          <a:bodyPr wrap="square">
            <a:spAutoFit/>
          </a:bodyPr>
          <a:lstStyle/>
          <a:p>
            <a:r>
              <a:rPr lang="sv-SE" sz="1100" b="1">
                <a:solidFill>
                  <a:schemeClr val="bg1"/>
                </a:solidFill>
              </a:rPr>
              <a:t>Ett samarbete mellan Region Örebro län, länets tolv kommuner, civilsamhälle, statliga aktörer och näringsliv</a:t>
            </a:r>
          </a:p>
        </p:txBody>
      </p:sp>
    </p:spTree>
    <p:extLst>
      <p:ext uri="{BB962C8B-B14F-4D97-AF65-F5344CB8AC3E}">
        <p14:creationId xmlns:p14="http://schemas.microsoft.com/office/powerpoint/2010/main" val="270439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alt 2">
    <p:spTree>
      <p:nvGrpSpPr>
        <p:cNvPr id="1" name=""/>
        <p:cNvGrpSpPr/>
        <p:nvPr/>
      </p:nvGrpSpPr>
      <p:grpSpPr>
        <a:xfrm>
          <a:off x="0" y="0"/>
          <a:ext cx="0" cy="0"/>
          <a:chOff x="0" y="0"/>
          <a:chExt cx="0" cy="0"/>
        </a:xfrm>
      </p:grpSpPr>
      <p:sp>
        <p:nvSpPr>
          <p:cNvPr id="11" name="Rektangel 10"/>
          <p:cNvSpPr/>
          <p:nvPr userDrawn="1"/>
        </p:nvSpPr>
        <p:spPr>
          <a:xfrm>
            <a:off x="-1587"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595313" y="1537437"/>
            <a:ext cx="7953375" cy="1102519"/>
          </a:xfrm>
          <a:prstGeom prst="rect">
            <a:avLst/>
          </a:prstGeom>
        </p:spPr>
        <p:txBody>
          <a:bodyPr/>
          <a:lstStyle>
            <a:lvl1pPr algn="ctr">
              <a:defRPr/>
            </a:lvl1pPr>
          </a:lstStyle>
          <a:p>
            <a:r>
              <a:rPr lang="sv-SE"/>
              <a:t>Klicka här för att ändra mall för rubrikformat</a:t>
            </a:r>
          </a:p>
        </p:txBody>
      </p:sp>
      <p:sp>
        <p:nvSpPr>
          <p:cNvPr id="3" name="Underrubrik 2"/>
          <p:cNvSpPr>
            <a:spLocks noGrp="1"/>
          </p:cNvSpPr>
          <p:nvPr>
            <p:ph type="subTitle" idx="1"/>
          </p:nvPr>
        </p:nvSpPr>
        <p:spPr>
          <a:xfrm>
            <a:off x="595312" y="2690374"/>
            <a:ext cx="7953375" cy="1314450"/>
          </a:xfrm>
          <a:prstGeom prst="rect">
            <a:avLst/>
          </a:prstGeom>
        </p:spPr>
        <p:txBody>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7" name="Platshållare för datum 6"/>
          <p:cNvSpPr>
            <a:spLocks noGrp="1"/>
          </p:cNvSpPr>
          <p:nvPr>
            <p:ph type="dt" sz="half" idx="10"/>
          </p:nvPr>
        </p:nvSpPr>
        <p:spPr/>
        <p:txBody>
          <a:bodyPr/>
          <a:lstStyle/>
          <a:p>
            <a:r>
              <a:rPr lang="sv-SE"/>
              <a:t>Datum</a:t>
            </a:r>
          </a:p>
        </p:txBody>
      </p:sp>
      <p:sp>
        <p:nvSpPr>
          <p:cNvPr id="9" name="Platshållare för sidfot 8"/>
          <p:cNvSpPr>
            <a:spLocks noGrp="1"/>
          </p:cNvSpPr>
          <p:nvPr>
            <p:ph type="ftr" sz="quarter" idx="11"/>
          </p:nvPr>
        </p:nvSpPr>
        <p:spPr/>
        <p:txBody>
          <a:bodyPr/>
          <a:lstStyle/>
          <a:p>
            <a:endParaRPr lang="sv-SE"/>
          </a:p>
        </p:txBody>
      </p:sp>
      <p:sp>
        <p:nvSpPr>
          <p:cNvPr id="10" name="Platshållare för bildnummer 9"/>
          <p:cNvSpPr>
            <a:spLocks noGrp="1"/>
          </p:cNvSpPr>
          <p:nvPr>
            <p:ph type="sldNum" sz="quarter" idx="12"/>
          </p:nvPr>
        </p:nvSpPr>
        <p:spPr/>
        <p:txBody>
          <a:bodyPr/>
          <a:lstStyle/>
          <a:p>
            <a:fld id="{EE979298-3C3B-4069-AA25-E7B70A8EB89A}" type="slidenum">
              <a:rPr lang="sv-SE" smtClean="0"/>
              <a:pPr/>
              <a:t>‹#›</a:t>
            </a:fld>
            <a:endParaRPr lang="sv-SE"/>
          </a:p>
        </p:txBody>
      </p:sp>
      <p:pic>
        <p:nvPicPr>
          <p:cNvPr id="6" name="Bildobjekt 5" descr="En bild som visar text, Teckensnitt, logotyp, Grafik&#10;&#10;Automatiskt genererad beskrivning">
            <a:extLst>
              <a:ext uri="{FF2B5EF4-FFF2-40B4-BE49-F238E27FC236}">
                <a16:creationId xmlns:a16="http://schemas.microsoft.com/office/drawing/2014/main" id="{FF1F1BAC-740F-49C3-EE9E-685378CA0C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67439" y="199379"/>
            <a:ext cx="1578111" cy="1578533"/>
          </a:xfrm>
          <a:prstGeom prst="rect">
            <a:avLst/>
          </a:prstGeom>
        </p:spPr>
      </p:pic>
    </p:spTree>
    <p:extLst>
      <p:ext uri="{BB962C8B-B14F-4D97-AF65-F5344CB8AC3E}">
        <p14:creationId xmlns:p14="http://schemas.microsoft.com/office/powerpoint/2010/main" val="110939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95313" y="749411"/>
            <a:ext cx="7922286" cy="1017587"/>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95313" y="1960563"/>
            <a:ext cx="3691103" cy="26479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2"/>
          <p:cNvSpPr>
            <a:spLocks noGrp="1"/>
          </p:cNvSpPr>
          <p:nvPr>
            <p:ph idx="13"/>
          </p:nvPr>
        </p:nvSpPr>
        <p:spPr>
          <a:xfrm>
            <a:off x="4826497" y="1960563"/>
            <a:ext cx="3691103" cy="26479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2" name="Bildobjekt 11" descr="En bild som visar text, Teckensnitt, logotyp, Grafik&#10;&#10;Automatiskt genererad beskrivning">
            <a:extLst>
              <a:ext uri="{FF2B5EF4-FFF2-40B4-BE49-F238E27FC236}">
                <a16:creationId xmlns:a16="http://schemas.microsoft.com/office/drawing/2014/main" id="{75EFF2A8-6C21-88EC-2BC1-0B15F72DD4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4538" y="144621"/>
            <a:ext cx="808296" cy="808512"/>
          </a:xfrm>
          <a:prstGeom prst="rect">
            <a:avLst/>
          </a:prstGeom>
        </p:spPr>
      </p:pic>
      <p:sp>
        <p:nvSpPr>
          <p:cNvPr id="5" name="Rektangel 4">
            <a:extLst>
              <a:ext uri="{FF2B5EF4-FFF2-40B4-BE49-F238E27FC236}">
                <a16:creationId xmlns:a16="http://schemas.microsoft.com/office/drawing/2014/main" id="{4D8E23A3-CBC0-C87B-734D-25B082D3FFAF}"/>
              </a:ext>
            </a:extLst>
          </p:cNvPr>
          <p:cNvSpPr/>
          <p:nvPr userDrawn="1"/>
        </p:nvSpPr>
        <p:spPr>
          <a:xfrm>
            <a:off x="0" y="4883072"/>
            <a:ext cx="9144000" cy="261611"/>
          </a:xfrm>
          <a:prstGeom prst="rect">
            <a:avLst/>
          </a:prstGeom>
          <a:solidFill>
            <a:srgbClr val="630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p>
        </p:txBody>
      </p:sp>
      <p:sp>
        <p:nvSpPr>
          <p:cNvPr id="6" name="textruta 5">
            <a:extLst>
              <a:ext uri="{FF2B5EF4-FFF2-40B4-BE49-F238E27FC236}">
                <a16:creationId xmlns:a16="http://schemas.microsoft.com/office/drawing/2014/main" id="{9B603B8E-244F-08CA-A81B-7D0E5F9D752D}"/>
              </a:ext>
            </a:extLst>
          </p:cNvPr>
          <p:cNvSpPr txBox="1"/>
          <p:nvPr userDrawn="1"/>
        </p:nvSpPr>
        <p:spPr>
          <a:xfrm>
            <a:off x="434381" y="4878347"/>
            <a:ext cx="7592018" cy="261610"/>
          </a:xfrm>
          <a:prstGeom prst="rect">
            <a:avLst/>
          </a:prstGeom>
          <a:noFill/>
        </p:spPr>
        <p:txBody>
          <a:bodyPr wrap="square">
            <a:spAutoFit/>
          </a:bodyPr>
          <a:lstStyle/>
          <a:p>
            <a:r>
              <a:rPr lang="sv-SE" sz="1100" b="1">
                <a:solidFill>
                  <a:schemeClr val="bg1"/>
                </a:solidFill>
              </a:rPr>
              <a:t>Ett samarbete mellan Region Örebro län, länets tolv kommuner, civilsamhälle, statliga aktörer och näringsliv</a:t>
            </a:r>
          </a:p>
        </p:txBody>
      </p:sp>
    </p:spTree>
    <p:extLst>
      <p:ext uri="{BB962C8B-B14F-4D97-AF65-F5344CB8AC3E}">
        <p14:creationId xmlns:p14="http://schemas.microsoft.com/office/powerpoint/2010/main" val="148694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595314" y="588962"/>
            <a:ext cx="7922286" cy="1017587"/>
          </a:xfrm>
          <a:prstGeom prst="rect">
            <a:avLst/>
          </a:prstGeom>
        </p:spPr>
        <p:txBody>
          <a:bodyPr/>
          <a:lstStyle/>
          <a:p>
            <a:r>
              <a:rPr lang="sv-SE"/>
              <a:t>Klicka här för att ändra mall för rubrikformat</a:t>
            </a:r>
          </a:p>
        </p:txBody>
      </p:sp>
      <p:pic>
        <p:nvPicPr>
          <p:cNvPr id="4" name="Bildobjekt 3" descr="En bild som visar text, Teckensnitt, logotyp, Grafik&#10;&#10;Automatiskt genererad beskrivning">
            <a:extLst>
              <a:ext uri="{FF2B5EF4-FFF2-40B4-BE49-F238E27FC236}">
                <a16:creationId xmlns:a16="http://schemas.microsoft.com/office/drawing/2014/main" id="{4669006F-356A-877B-A22D-7F4EB5FC4A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5564" y="166538"/>
            <a:ext cx="808296" cy="808512"/>
          </a:xfrm>
          <a:prstGeom prst="rect">
            <a:avLst/>
          </a:prstGeom>
        </p:spPr>
      </p:pic>
      <p:sp>
        <p:nvSpPr>
          <p:cNvPr id="7" name="Rektangel 6">
            <a:extLst>
              <a:ext uri="{FF2B5EF4-FFF2-40B4-BE49-F238E27FC236}">
                <a16:creationId xmlns:a16="http://schemas.microsoft.com/office/drawing/2014/main" id="{D68099AD-18EE-20C6-ED04-C15D12FC4FC3}"/>
              </a:ext>
            </a:extLst>
          </p:cNvPr>
          <p:cNvSpPr/>
          <p:nvPr userDrawn="1"/>
        </p:nvSpPr>
        <p:spPr>
          <a:xfrm>
            <a:off x="0" y="4883072"/>
            <a:ext cx="9144000" cy="261611"/>
          </a:xfrm>
          <a:prstGeom prst="rect">
            <a:avLst/>
          </a:prstGeom>
          <a:solidFill>
            <a:srgbClr val="630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p>
        </p:txBody>
      </p:sp>
      <p:sp>
        <p:nvSpPr>
          <p:cNvPr id="8" name="textruta 7">
            <a:extLst>
              <a:ext uri="{FF2B5EF4-FFF2-40B4-BE49-F238E27FC236}">
                <a16:creationId xmlns:a16="http://schemas.microsoft.com/office/drawing/2014/main" id="{41E5AEAD-17B1-4683-A1BF-43101285FCCE}"/>
              </a:ext>
            </a:extLst>
          </p:cNvPr>
          <p:cNvSpPr txBox="1"/>
          <p:nvPr userDrawn="1"/>
        </p:nvSpPr>
        <p:spPr>
          <a:xfrm>
            <a:off x="434381" y="4878347"/>
            <a:ext cx="7592018" cy="261610"/>
          </a:xfrm>
          <a:prstGeom prst="rect">
            <a:avLst/>
          </a:prstGeom>
          <a:noFill/>
        </p:spPr>
        <p:txBody>
          <a:bodyPr wrap="square">
            <a:spAutoFit/>
          </a:bodyPr>
          <a:lstStyle/>
          <a:p>
            <a:r>
              <a:rPr lang="sv-SE" sz="1100" b="1">
                <a:solidFill>
                  <a:schemeClr val="bg1"/>
                </a:solidFill>
              </a:rPr>
              <a:t>Ett samarbete mellan Region Örebro län, länets tolv kommuner, civilsamhälle, statliga aktörer och näringsliv</a:t>
            </a:r>
          </a:p>
        </p:txBody>
      </p:sp>
    </p:spTree>
    <p:extLst>
      <p:ext uri="{BB962C8B-B14F-4D97-AF65-F5344CB8AC3E}">
        <p14:creationId xmlns:p14="http://schemas.microsoft.com/office/powerpoint/2010/main" val="275405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t yta">
    <p:spTree>
      <p:nvGrpSpPr>
        <p:cNvPr id="1" name=""/>
        <p:cNvGrpSpPr/>
        <p:nvPr/>
      </p:nvGrpSpPr>
      <p:grpSpPr>
        <a:xfrm>
          <a:off x="0" y="0"/>
          <a:ext cx="0" cy="0"/>
          <a:chOff x="0" y="0"/>
          <a:chExt cx="0" cy="0"/>
        </a:xfrm>
      </p:grpSpPr>
      <p:pic>
        <p:nvPicPr>
          <p:cNvPr id="5" name="Bildobjekt 4" descr="En bild som visar text, Teckensnitt, logotyp, Grafik&#10;&#10;Automatiskt genererad beskrivning">
            <a:extLst>
              <a:ext uri="{FF2B5EF4-FFF2-40B4-BE49-F238E27FC236}">
                <a16:creationId xmlns:a16="http://schemas.microsoft.com/office/drawing/2014/main" id="{7E44BE29-2329-9A1F-E8B4-59183F191A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44538" y="144621"/>
            <a:ext cx="808296" cy="808512"/>
          </a:xfrm>
          <a:prstGeom prst="rect">
            <a:avLst/>
          </a:prstGeom>
        </p:spPr>
      </p:pic>
      <p:sp>
        <p:nvSpPr>
          <p:cNvPr id="6" name="Rektangel 5">
            <a:extLst>
              <a:ext uri="{FF2B5EF4-FFF2-40B4-BE49-F238E27FC236}">
                <a16:creationId xmlns:a16="http://schemas.microsoft.com/office/drawing/2014/main" id="{AC572612-AEEC-513B-02B1-12C4C28CD890}"/>
              </a:ext>
            </a:extLst>
          </p:cNvPr>
          <p:cNvSpPr/>
          <p:nvPr userDrawn="1"/>
        </p:nvSpPr>
        <p:spPr>
          <a:xfrm>
            <a:off x="0" y="4883072"/>
            <a:ext cx="9144000" cy="261611"/>
          </a:xfrm>
          <a:prstGeom prst="rect">
            <a:avLst/>
          </a:prstGeom>
          <a:solidFill>
            <a:srgbClr val="630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p>
        </p:txBody>
      </p:sp>
      <p:sp>
        <p:nvSpPr>
          <p:cNvPr id="7" name="textruta 6">
            <a:extLst>
              <a:ext uri="{FF2B5EF4-FFF2-40B4-BE49-F238E27FC236}">
                <a16:creationId xmlns:a16="http://schemas.microsoft.com/office/drawing/2014/main" id="{822D3099-CE83-C7D6-520C-B22DAB384686}"/>
              </a:ext>
            </a:extLst>
          </p:cNvPr>
          <p:cNvSpPr txBox="1"/>
          <p:nvPr userDrawn="1"/>
        </p:nvSpPr>
        <p:spPr>
          <a:xfrm>
            <a:off x="434381" y="4878347"/>
            <a:ext cx="7592018" cy="261610"/>
          </a:xfrm>
          <a:prstGeom prst="rect">
            <a:avLst/>
          </a:prstGeom>
          <a:noFill/>
        </p:spPr>
        <p:txBody>
          <a:bodyPr wrap="square">
            <a:spAutoFit/>
          </a:bodyPr>
          <a:lstStyle/>
          <a:p>
            <a:r>
              <a:rPr lang="sv-SE" sz="1100" b="1">
                <a:solidFill>
                  <a:schemeClr val="bg1"/>
                </a:solidFill>
              </a:rPr>
              <a:t>Ett samarbete mellan Region Örebro län, länets tolv kommuner, civilsamhälle, statliga aktörer och näringsliv</a:t>
            </a:r>
          </a:p>
        </p:txBody>
      </p:sp>
    </p:spTree>
    <p:extLst>
      <p:ext uri="{BB962C8B-B14F-4D97-AF65-F5344CB8AC3E}">
        <p14:creationId xmlns:p14="http://schemas.microsoft.com/office/powerpoint/2010/main" val="268696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Kontaktbild Johanna">
    <p:spTree>
      <p:nvGrpSpPr>
        <p:cNvPr id="1" name=""/>
        <p:cNvGrpSpPr/>
        <p:nvPr/>
      </p:nvGrpSpPr>
      <p:grpSpPr>
        <a:xfrm>
          <a:off x="0" y="0"/>
          <a:ext cx="0" cy="0"/>
          <a:chOff x="0" y="0"/>
          <a:chExt cx="0" cy="0"/>
        </a:xfrm>
      </p:grpSpPr>
      <p:sp>
        <p:nvSpPr>
          <p:cNvPr id="11" name="Rektangel 10"/>
          <p:cNvSpPr/>
          <p:nvPr userDrawn="1"/>
        </p:nvSpPr>
        <p:spPr>
          <a:xfrm>
            <a:off x="-1587"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595313" y="1537437"/>
            <a:ext cx="7953375" cy="1102519"/>
          </a:xfrm>
          <a:prstGeom prst="rect">
            <a:avLst/>
          </a:prstGeom>
        </p:spPr>
        <p:txBody>
          <a:bodyPr/>
          <a:lstStyle>
            <a:lvl1pPr algn="l">
              <a:defRPr/>
            </a:lvl1pPr>
          </a:lstStyle>
          <a:p>
            <a:r>
              <a:rPr lang="sv-SE"/>
              <a:t>Johanna Bernström </a:t>
            </a:r>
            <a:r>
              <a:rPr lang="sv-SE" err="1"/>
              <a:t>Högblom</a:t>
            </a:r>
            <a:endParaRPr lang="sv-SE"/>
          </a:p>
        </p:txBody>
      </p:sp>
      <p:sp>
        <p:nvSpPr>
          <p:cNvPr id="3" name="Underrubrik 2"/>
          <p:cNvSpPr>
            <a:spLocks noGrp="1"/>
          </p:cNvSpPr>
          <p:nvPr>
            <p:ph type="subTitle" idx="1" hasCustomPrompt="1"/>
          </p:nvPr>
        </p:nvSpPr>
        <p:spPr>
          <a:xfrm>
            <a:off x="595312" y="2690374"/>
            <a:ext cx="7953375" cy="1616380"/>
          </a:xfrm>
          <a:prstGeom prst="rect">
            <a:avLst/>
          </a:prstGeom>
        </p:spPr>
        <p:txBody>
          <a:bodyPr/>
          <a:lstStyle>
            <a:lvl1pPr marL="0" indent="0" algn="l">
              <a:buNone/>
              <a:defRPr sz="1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Länsövergripande samordnare för suicidprevention Örebro län</a:t>
            </a:r>
            <a:br>
              <a:rPr lang="sv-SE"/>
            </a:br>
            <a:r>
              <a:rPr lang="sv-SE"/>
              <a:t>019-6026346</a:t>
            </a:r>
            <a:br>
              <a:rPr lang="sv-SE"/>
            </a:br>
            <a:r>
              <a:rPr lang="sv-SE"/>
              <a:t>073-5843220</a:t>
            </a:r>
            <a:br>
              <a:rPr lang="sv-SE"/>
            </a:br>
            <a:r>
              <a:rPr lang="sv-SE"/>
              <a:t>johanna.bernstrom-hogblom@regionorebrolan.se</a:t>
            </a:r>
          </a:p>
          <a:p>
            <a:endParaRPr lang="sv-SE"/>
          </a:p>
        </p:txBody>
      </p:sp>
      <p:pic>
        <p:nvPicPr>
          <p:cNvPr id="5" name="Bildobjekt 4" descr="En bild som visar text, Teckensnitt, logotyp, Grafik&#10;&#10;Automatiskt genererad beskrivning">
            <a:extLst>
              <a:ext uri="{FF2B5EF4-FFF2-40B4-BE49-F238E27FC236}">
                <a16:creationId xmlns:a16="http://schemas.microsoft.com/office/drawing/2014/main" id="{DDEDD380-2BCD-9F7D-C720-F068722239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67439" y="199379"/>
            <a:ext cx="1578111" cy="1578533"/>
          </a:xfrm>
          <a:prstGeom prst="rect">
            <a:avLst/>
          </a:prstGeom>
        </p:spPr>
      </p:pic>
      <p:sp>
        <p:nvSpPr>
          <p:cNvPr id="8" name="Rektangel 7">
            <a:extLst>
              <a:ext uri="{FF2B5EF4-FFF2-40B4-BE49-F238E27FC236}">
                <a16:creationId xmlns:a16="http://schemas.microsoft.com/office/drawing/2014/main" id="{D25C6B1A-0D99-C446-C79D-7554CD911AEB}"/>
              </a:ext>
            </a:extLst>
          </p:cNvPr>
          <p:cNvSpPr/>
          <p:nvPr userDrawn="1"/>
        </p:nvSpPr>
        <p:spPr>
          <a:xfrm>
            <a:off x="0" y="4541715"/>
            <a:ext cx="9144000" cy="601785"/>
          </a:xfrm>
          <a:prstGeom prst="rect">
            <a:avLst/>
          </a:prstGeom>
          <a:solidFill>
            <a:srgbClr val="630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err="1"/>
          </a:p>
        </p:txBody>
      </p:sp>
      <p:sp>
        <p:nvSpPr>
          <p:cNvPr id="9" name="textruta 8">
            <a:extLst>
              <a:ext uri="{FF2B5EF4-FFF2-40B4-BE49-F238E27FC236}">
                <a16:creationId xmlns:a16="http://schemas.microsoft.com/office/drawing/2014/main" id="{4AD5FE4D-DF98-1FF6-F92A-C18BDF12ED9D}"/>
              </a:ext>
            </a:extLst>
          </p:cNvPr>
          <p:cNvSpPr txBox="1"/>
          <p:nvPr userDrawn="1"/>
        </p:nvSpPr>
        <p:spPr>
          <a:xfrm>
            <a:off x="434381" y="4711802"/>
            <a:ext cx="7592018" cy="261610"/>
          </a:xfrm>
          <a:prstGeom prst="rect">
            <a:avLst/>
          </a:prstGeom>
          <a:noFill/>
        </p:spPr>
        <p:txBody>
          <a:bodyPr wrap="square">
            <a:spAutoFit/>
          </a:bodyPr>
          <a:lstStyle/>
          <a:p>
            <a:r>
              <a:rPr lang="sv-SE" sz="1100" b="1">
                <a:solidFill>
                  <a:schemeClr val="bg1"/>
                </a:solidFill>
              </a:rPr>
              <a:t>Ett samarbete mellan Region Örebro län, länets tolv kommuner, civilsamhälle, statliga aktörer och näringsliv.</a:t>
            </a:r>
          </a:p>
        </p:txBody>
      </p:sp>
    </p:spTree>
    <p:extLst>
      <p:ext uri="{BB962C8B-B14F-4D97-AF65-F5344CB8AC3E}">
        <p14:creationId xmlns:p14="http://schemas.microsoft.com/office/powerpoint/2010/main" val="9009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och bild ">
    <p:spTree>
      <p:nvGrpSpPr>
        <p:cNvPr id="1" name=""/>
        <p:cNvGrpSpPr/>
        <p:nvPr/>
      </p:nvGrpSpPr>
      <p:grpSpPr>
        <a:xfrm>
          <a:off x="0" y="0"/>
          <a:ext cx="0" cy="0"/>
          <a:chOff x="0" y="0"/>
          <a:chExt cx="0" cy="0"/>
        </a:xfrm>
      </p:grpSpPr>
      <p:sp>
        <p:nvSpPr>
          <p:cNvPr id="2" name="Rubrik 1"/>
          <p:cNvSpPr>
            <a:spLocks noGrp="1"/>
          </p:cNvSpPr>
          <p:nvPr>
            <p:ph type="title"/>
          </p:nvPr>
        </p:nvSpPr>
        <p:spPr>
          <a:xfrm>
            <a:off x="595314" y="770446"/>
            <a:ext cx="3321078" cy="1017587"/>
          </a:xfrm>
        </p:spPr>
        <p:txBody>
          <a:bodyPr/>
          <a:lstStyle/>
          <a:p>
            <a:r>
              <a:rPr lang="sv-SE"/>
              <a:t>Klicka här för att ändra format</a:t>
            </a:r>
          </a:p>
        </p:txBody>
      </p:sp>
      <p:sp>
        <p:nvSpPr>
          <p:cNvPr id="3" name="Platshållare för innehåll 2"/>
          <p:cNvSpPr>
            <a:spLocks noGrp="1"/>
          </p:cNvSpPr>
          <p:nvPr>
            <p:ph idx="1"/>
          </p:nvPr>
        </p:nvSpPr>
        <p:spPr>
          <a:xfrm>
            <a:off x="595314" y="1960563"/>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bild 10"/>
          <p:cNvSpPr>
            <a:spLocks noGrp="1"/>
          </p:cNvSpPr>
          <p:nvPr>
            <p:ph type="pic" sz="quarter" idx="13"/>
          </p:nvPr>
        </p:nvSpPr>
        <p:spPr>
          <a:xfrm>
            <a:off x="4572000" y="0"/>
            <a:ext cx="4572000" cy="5143499"/>
          </a:xfrm>
          <a:solidFill>
            <a:schemeClr val="bg2">
              <a:lumMod val="20000"/>
              <a:lumOff val="80000"/>
            </a:schemeClr>
          </a:solidFill>
        </p:spPr>
        <p:txBody>
          <a:bodyPr anchor="ctr"/>
          <a:lstStyle>
            <a:lvl1pPr marL="0" indent="0" algn="ctr">
              <a:buNone/>
              <a:defRPr sz="1200"/>
            </a:lvl1pPr>
          </a:lstStyle>
          <a:p>
            <a:endParaRPr lang="en-GB"/>
          </a:p>
        </p:txBody>
      </p:sp>
      <p:sp>
        <p:nvSpPr>
          <p:cNvPr id="7" name="Platshållare för datum 6"/>
          <p:cNvSpPr>
            <a:spLocks noGrp="1"/>
          </p:cNvSpPr>
          <p:nvPr>
            <p:ph type="dt" sz="half" idx="14"/>
          </p:nvPr>
        </p:nvSpPr>
        <p:spPr/>
        <p:txBody>
          <a:bodyPr/>
          <a:lstStyle/>
          <a:p>
            <a:r>
              <a:rPr lang="sv-SE"/>
              <a:t>Datum</a:t>
            </a:r>
          </a:p>
        </p:txBody>
      </p:sp>
      <p:sp>
        <p:nvSpPr>
          <p:cNvPr id="8" name="Platshållare för sidfot 7"/>
          <p:cNvSpPr>
            <a:spLocks noGrp="1"/>
          </p:cNvSpPr>
          <p:nvPr>
            <p:ph type="ftr" sz="quarter" idx="15"/>
          </p:nvPr>
        </p:nvSpPr>
        <p:spPr/>
        <p:txBody>
          <a:bodyPr/>
          <a:lstStyle/>
          <a:p>
            <a:endParaRPr lang="sv-SE"/>
          </a:p>
        </p:txBody>
      </p:sp>
      <p:sp>
        <p:nvSpPr>
          <p:cNvPr id="10" name="Platshållare för bildnummer 9"/>
          <p:cNvSpPr>
            <a:spLocks noGrp="1"/>
          </p:cNvSpPr>
          <p:nvPr>
            <p:ph type="sldNum" sz="quarter" idx="16"/>
          </p:nvPr>
        </p:nvSpPr>
        <p:spPr/>
        <p:txBody>
          <a:bodyPr/>
          <a:lstStyle/>
          <a:p>
            <a:fld id="{EE979298-3C3B-4069-AA25-E7B70A8EB89A}" type="slidenum">
              <a:rPr lang="sv-SE" smtClean="0"/>
              <a:pPr/>
              <a:t>‹#›</a:t>
            </a:fld>
            <a:endParaRPr lang="sv-SE"/>
          </a:p>
        </p:txBody>
      </p:sp>
      <p:pic>
        <p:nvPicPr>
          <p:cNvPr id="4" name="Bildobjekt 3" descr="En bild som visar text, Teckensnitt, logotyp, Grafik&#10;&#10;Automatiskt genererad beskrivning">
            <a:extLst>
              <a:ext uri="{FF2B5EF4-FFF2-40B4-BE49-F238E27FC236}">
                <a16:creationId xmlns:a16="http://schemas.microsoft.com/office/drawing/2014/main" id="{757FC3FB-4B8D-2D4A-D49F-7608E4AE0C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362" y="4218317"/>
            <a:ext cx="808296" cy="808512"/>
          </a:xfrm>
          <a:prstGeom prst="rect">
            <a:avLst/>
          </a:prstGeom>
        </p:spPr>
      </p:pic>
    </p:spTree>
    <p:extLst>
      <p:ext uri="{BB962C8B-B14F-4D97-AF65-F5344CB8AC3E}">
        <p14:creationId xmlns:p14="http://schemas.microsoft.com/office/powerpoint/2010/main" val="196220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67475" y="4995643"/>
            <a:ext cx="540000" cy="118428"/>
          </a:xfrm>
          <a:prstGeom prst="rect">
            <a:avLst/>
          </a:prstGeom>
        </p:spPr>
        <p:txBody>
          <a:bodyPr vert="horz" lIns="0" tIns="0" rIns="0" bIns="0" rtlCol="0" anchor="ctr"/>
          <a:lstStyle>
            <a:lvl1pPr algn="l">
              <a:defRPr sz="600">
                <a:solidFill>
                  <a:schemeClr val="tx1"/>
                </a:solidFill>
              </a:defRPr>
            </a:lvl1pPr>
          </a:lstStyle>
          <a:p>
            <a:r>
              <a:rPr lang="sv-SE"/>
              <a:t>Datum</a:t>
            </a:r>
          </a:p>
        </p:txBody>
      </p:sp>
      <p:sp>
        <p:nvSpPr>
          <p:cNvPr id="5" name="Platshållare för sidfot 4"/>
          <p:cNvSpPr>
            <a:spLocks noGrp="1"/>
          </p:cNvSpPr>
          <p:nvPr>
            <p:ph type="ftr" sz="quarter" idx="3"/>
          </p:nvPr>
        </p:nvSpPr>
        <p:spPr>
          <a:xfrm>
            <a:off x="2671544" y="4995643"/>
            <a:ext cx="3800912" cy="118428"/>
          </a:xfrm>
          <a:prstGeom prst="rect">
            <a:avLst/>
          </a:prstGeom>
        </p:spPr>
        <p:txBody>
          <a:bodyPr vert="horz" lIns="0" tIns="0" rIns="0" bIns="0" rtlCol="0" anchor="ctr"/>
          <a:lstStyle>
            <a:lvl1pPr algn="ctr">
              <a:defRPr sz="600">
                <a:solidFill>
                  <a:schemeClr val="tx1"/>
                </a:solidFill>
              </a:defRPr>
            </a:lvl1pPr>
          </a:lstStyle>
          <a:p>
            <a:endParaRPr lang="sv-SE"/>
          </a:p>
        </p:txBody>
      </p:sp>
      <p:sp>
        <p:nvSpPr>
          <p:cNvPr id="6" name="Platshållare för bildnummer 5"/>
          <p:cNvSpPr>
            <a:spLocks noGrp="1"/>
          </p:cNvSpPr>
          <p:nvPr>
            <p:ph type="sldNum" sz="quarter" idx="4"/>
          </p:nvPr>
        </p:nvSpPr>
        <p:spPr>
          <a:xfrm>
            <a:off x="8437313" y="4995643"/>
            <a:ext cx="540000" cy="118428"/>
          </a:xfrm>
          <a:prstGeom prst="rect">
            <a:avLst/>
          </a:prstGeom>
        </p:spPr>
        <p:txBody>
          <a:bodyPr vert="horz" lIns="0" tIns="0" rIns="0" bIns="0" rtlCol="0" anchor="ctr"/>
          <a:lstStyle>
            <a:lvl1pPr algn="r">
              <a:defRPr sz="600">
                <a:solidFill>
                  <a:schemeClr val="tx1"/>
                </a:solidFill>
              </a:defRPr>
            </a:lvl1pPr>
          </a:lstStyle>
          <a:p>
            <a:fld id="{EE979298-3C3B-4069-AA25-E7B70A8EB89A}" type="slidenum">
              <a:rPr lang="sv-SE" smtClean="0"/>
              <a:pPr/>
              <a:t>‹#›</a:t>
            </a:fld>
            <a:endParaRPr lang="sv-SE"/>
          </a:p>
        </p:txBody>
      </p:sp>
      <p:pic>
        <p:nvPicPr>
          <p:cNvPr id="12" name="Bildobjekt 11" descr="En bild som visar text, Teckensnitt, Grafik, logotyp&#10;&#10;Automatiskt genererad beskrivning">
            <a:extLst>
              <a:ext uri="{FF2B5EF4-FFF2-40B4-BE49-F238E27FC236}">
                <a16:creationId xmlns:a16="http://schemas.microsoft.com/office/drawing/2014/main" id="{A20C7003-AC19-5B16-B04D-811E2B2126BF}"/>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67475" y="183278"/>
            <a:ext cx="1956525" cy="405684"/>
          </a:xfrm>
          <a:prstGeom prst="rect">
            <a:avLst/>
          </a:prstGeom>
        </p:spPr>
      </p:pic>
    </p:spTree>
    <p:extLst>
      <p:ext uri="{BB962C8B-B14F-4D97-AF65-F5344CB8AC3E}">
        <p14:creationId xmlns:p14="http://schemas.microsoft.com/office/powerpoint/2010/main" val="2959450863"/>
      </p:ext>
    </p:extLst>
  </p:cSld>
  <p:clrMap bg1="lt1" tx1="dk1" bg2="lt2" tx2="dk2" accent1="accent1" accent2="accent2" accent3="accent3" accent4="accent4" accent5="accent5" accent6="accent6" hlink="hlink" folHlink="folHlink"/>
  <p:sldLayoutIdLst>
    <p:sldLayoutId id="2147483672" r:id="rId1"/>
    <p:sldLayoutId id="2147483695" r:id="rId2"/>
    <p:sldLayoutId id="2147483650" r:id="rId3"/>
    <p:sldLayoutId id="2147483671" r:id="rId4"/>
    <p:sldLayoutId id="2147483690" r:id="rId5"/>
    <p:sldLayoutId id="2147483654" r:id="rId6"/>
    <p:sldLayoutId id="2147483655" r:id="rId7"/>
    <p:sldLayoutId id="2147483694" r:id="rId8"/>
    <p:sldLayoutId id="2147483697" r:id="rId9"/>
    <p:sldLayoutId id="2147483698" r:id="rId10"/>
  </p:sldLayoutIdLst>
  <p:hf sldNum="0" hdr="0" ft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180975" indent="-180975"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534988" indent="-173038" algn="l" defTabSz="914400" rtl="0" eaLnBrk="1" latinLnBrk="0" hangingPunct="1">
        <a:spcBef>
          <a:spcPts val="0"/>
        </a:spcBef>
        <a:buFont typeface="Arial" pitchFamily="34" charset="0"/>
        <a:buChar char="−"/>
        <a:defRPr sz="1600" kern="1200">
          <a:solidFill>
            <a:schemeClr val="tx1"/>
          </a:solidFill>
          <a:latin typeface="+mn-lt"/>
          <a:ea typeface="+mn-ea"/>
          <a:cs typeface="+mn-cs"/>
        </a:defRPr>
      </a:lvl3pPr>
      <a:lvl4pPr marL="715963"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Bildobjekt 11" descr="En bild som visar text, Teckensnitt, Grafik, logotyp&#10;&#10;Automatiskt genererad beskrivning">
            <a:extLst>
              <a:ext uri="{FF2B5EF4-FFF2-40B4-BE49-F238E27FC236}">
                <a16:creationId xmlns:a16="http://schemas.microsoft.com/office/drawing/2014/main" id="{A20C7003-AC19-5B16-B04D-811E2B2126B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7475" y="183278"/>
            <a:ext cx="1956525" cy="405684"/>
          </a:xfrm>
          <a:prstGeom prst="rect">
            <a:avLst/>
          </a:prstGeom>
        </p:spPr>
      </p:pic>
      <p:pic>
        <p:nvPicPr>
          <p:cNvPr id="13" name="Bildobjekt 12" descr="En bild som visar text, Teckensnitt, logotyp, Grafik&#10;&#10;Automatiskt genererad beskrivning">
            <a:extLst>
              <a:ext uri="{FF2B5EF4-FFF2-40B4-BE49-F238E27FC236}">
                <a16:creationId xmlns:a16="http://schemas.microsoft.com/office/drawing/2014/main" id="{757FC3FB-4B8D-2D4A-D49F-7608E4AE0C4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362" y="4218317"/>
            <a:ext cx="808296" cy="808512"/>
          </a:xfrm>
          <a:prstGeom prst="rect">
            <a:avLst/>
          </a:prstGeom>
        </p:spPr>
      </p:pic>
    </p:spTree>
    <p:extLst>
      <p:ext uri="{BB962C8B-B14F-4D97-AF65-F5344CB8AC3E}">
        <p14:creationId xmlns:p14="http://schemas.microsoft.com/office/powerpoint/2010/main" val="1276130864"/>
      </p:ext>
    </p:extLst>
  </p:cSld>
  <p:clrMap bg1="lt1" tx1="dk1" bg2="lt2" tx2="dk2" accent1="accent1" accent2="accent2" accent3="accent3" accent4="accent4" accent5="accent5" accent6="accent6" hlink="hlink" folHlink="folHlink"/>
  <p:sldLayoutIdLst>
    <p:sldLayoutId id="2147483692" r:id="rId1"/>
    <p:sldLayoutId id="214748369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pixabay.com/es/illustrations/reuni%C3%B3n-conferencia-mesa-redonda-173894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pixabay.com/es/illustrations/reuni%C3%B3n-conferencia-mesa-redonda-173894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ideo" Target="https://www.youtube.com/embed/T-CkGIMGiqM?feature=oembed" TargetMode="External"/><Relationship Id="rId5" Type="http://schemas.openxmlformats.org/officeDocument/2006/relationships/hyperlink" Target="https://play.mediaflow.com/ovp/17/52DFXXBBV1"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utveckling.regionorebrolan.se/sv/valfard-och-folkhalsa/metod--och-verksamhetsutveckling/?E-50777=50777#accordion-block-50777" TargetMode="External"/><Relationship Id="rId3" Type="http://schemas.openxmlformats.org/officeDocument/2006/relationships/hyperlink" Target="https://www.1177.se/Orebrolan/sjukdomar--besvar/psykiska-sjukdomar-och-besvar/sjalvmordstankar/hur-kan-du-hjalpa-en-person-som-har-sjalvmordstankar/" TargetMode="External"/><Relationship Id="rId7" Type="http://schemas.openxmlformats.org/officeDocument/2006/relationships/hyperlink" Target="https://www.regionorebrolan.se/sv/vard-och-halsa/sa-fungerar-varden-i-regionen/utvecklings--och-forbattringsarbete/suicidpreventi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vardgivare.regionorebrolan.se/sv/uppdrag-avtal-och-uppfoljning/suicidprevention-och-minskad-psykisk-ohalsa/suicidprevention/?E-141325=141325&amp;E-141326=141326&amp;E-141327=141327&amp;E-141328=141328&amp;E-141331=141331#accordion-block-141326" TargetMode="External"/><Relationship Id="rId5" Type="http://schemas.openxmlformats.org/officeDocument/2006/relationships/hyperlink" Target="https://www.1177.se/Orebrolan/liv--halsa/psykisk-halsa/efterlevandestod-vid-sjalvmord/" TargetMode="External"/><Relationship Id="rId4" Type="http://schemas.openxmlformats.org/officeDocument/2006/relationships/hyperlink" Target="https://www.1177.se/Orebrolan/sjukdomar--besvar/psykiska-sjukdomar-och-besvar/sjalvmordstankar/sa-kan-du-som-van-forhindra-sjalvmord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suicidprev.regionorebrolan.se/"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pxhere.com/sv/photo/138074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1177.se/Orebrolan/sjukdomar--besvar/psykiska-sjukdomar-och-besvar/sjalvmordstankar/till-dig-som-har-sjalvmordstankar/"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EB59B82-3C6C-98C6-30E8-5B31113D447D}"/>
              </a:ext>
            </a:extLst>
          </p:cNvPr>
          <p:cNvSpPr>
            <a:spLocks noGrp="1"/>
          </p:cNvSpPr>
          <p:nvPr>
            <p:ph type="ctrTitle"/>
          </p:nvPr>
        </p:nvSpPr>
        <p:spPr>
          <a:xfrm>
            <a:off x="595314" y="1288719"/>
            <a:ext cx="5514084" cy="1102519"/>
          </a:xfrm>
        </p:spPr>
        <p:txBody>
          <a:bodyPr/>
          <a:lstStyle/>
          <a:p>
            <a:r>
              <a:rPr lang="sv-SE" sz="2800"/>
              <a:t>Suicidpreventionsambassadör – </a:t>
            </a:r>
            <a:r>
              <a:rPr lang="sv-SE" sz="1400" i="1"/>
              <a:t>för ett hållbart suicidpreventivt arbete i Örebro län </a:t>
            </a:r>
          </a:p>
        </p:txBody>
      </p:sp>
      <p:sp>
        <p:nvSpPr>
          <p:cNvPr id="5" name="Underrubrik 4">
            <a:extLst>
              <a:ext uri="{FF2B5EF4-FFF2-40B4-BE49-F238E27FC236}">
                <a16:creationId xmlns:a16="http://schemas.microsoft.com/office/drawing/2014/main" id="{B520837D-0539-97A2-3440-D1DC1247B172}"/>
              </a:ext>
            </a:extLst>
          </p:cNvPr>
          <p:cNvSpPr>
            <a:spLocks noGrp="1"/>
          </p:cNvSpPr>
          <p:nvPr>
            <p:ph type="subTitle" idx="1"/>
          </p:nvPr>
        </p:nvSpPr>
        <p:spPr/>
        <p:txBody>
          <a:bodyPr/>
          <a:lstStyle/>
          <a:p>
            <a:r>
              <a:rPr lang="sv-SE" sz="1600"/>
              <a:t>Datum XXXX</a:t>
            </a:r>
          </a:p>
          <a:p>
            <a:r>
              <a:rPr lang="sv-SE" sz="1600"/>
              <a:t>Namn XXXXX</a:t>
            </a:r>
          </a:p>
          <a:p>
            <a:r>
              <a:rPr lang="sv-SE" sz="1200" i="1"/>
              <a:t>Titel XXXXX</a:t>
            </a:r>
            <a:endParaRPr kumimoji="0" lang="sv-SE" sz="1200" i="1" u="none" strike="noStrike" kern="1200" cap="none" spc="0" normalizeH="0" baseline="0" noProof="0">
              <a:ln>
                <a:noFill/>
              </a:ln>
              <a:solidFill>
                <a:prstClr val="black"/>
              </a:solidFill>
              <a:effectLst/>
              <a:uLnTx/>
              <a:uFillTx/>
              <a:ea typeface="+mn-ea"/>
              <a:cs typeface="+mn-cs"/>
            </a:endParaRPr>
          </a:p>
          <a:p>
            <a:endParaRPr lang="sv-SE" sz="1400" i="1"/>
          </a:p>
        </p:txBody>
      </p:sp>
    </p:spTree>
    <p:extLst>
      <p:ext uri="{BB962C8B-B14F-4D97-AF65-F5344CB8AC3E}">
        <p14:creationId xmlns:p14="http://schemas.microsoft.com/office/powerpoint/2010/main" val="121759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14543-66E4-A1E9-9ADD-D0691E19D847}"/>
              </a:ext>
            </a:extLst>
          </p:cNvPr>
          <p:cNvSpPr>
            <a:spLocks noGrp="1"/>
          </p:cNvSpPr>
          <p:nvPr>
            <p:ph type="title"/>
          </p:nvPr>
        </p:nvSpPr>
        <p:spPr/>
        <p:txBody>
          <a:bodyPr/>
          <a:lstStyle/>
          <a:p>
            <a:r>
              <a:rPr lang="sv-SE"/>
              <a:t>Suicidpreventionsambassadör</a:t>
            </a:r>
          </a:p>
        </p:txBody>
      </p:sp>
      <p:pic>
        <p:nvPicPr>
          <p:cNvPr id="8" name="Platshållare för innehåll 7">
            <a:extLst>
              <a:ext uri="{FF2B5EF4-FFF2-40B4-BE49-F238E27FC236}">
                <a16:creationId xmlns:a16="http://schemas.microsoft.com/office/drawing/2014/main" id="{74565727-9209-4B4D-44BC-238778E628BD}"/>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239294" y="1960563"/>
            <a:ext cx="2633662" cy="2633662"/>
          </a:xfrm>
        </p:spPr>
      </p:pic>
    </p:spTree>
    <p:extLst>
      <p:ext uri="{BB962C8B-B14F-4D97-AF65-F5344CB8AC3E}">
        <p14:creationId xmlns:p14="http://schemas.microsoft.com/office/powerpoint/2010/main" val="3274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7DB5A-B379-377F-C790-53063C77650C}"/>
              </a:ext>
            </a:extLst>
          </p:cNvPr>
          <p:cNvSpPr>
            <a:spLocks noGrp="1"/>
          </p:cNvSpPr>
          <p:nvPr>
            <p:ph type="title"/>
          </p:nvPr>
        </p:nvSpPr>
        <p:spPr/>
        <p:txBody>
          <a:bodyPr/>
          <a:lstStyle/>
          <a:p>
            <a:r>
              <a:rPr lang="sv-SE"/>
              <a:t>Varför ska en arbetsplats ha en suicidpreventionsambassadör? </a:t>
            </a:r>
          </a:p>
        </p:txBody>
      </p:sp>
      <p:pic>
        <p:nvPicPr>
          <p:cNvPr id="4" name="Platshållare för innehåll 7">
            <a:extLst>
              <a:ext uri="{FF2B5EF4-FFF2-40B4-BE49-F238E27FC236}">
                <a16:creationId xmlns:a16="http://schemas.microsoft.com/office/drawing/2014/main" id="{D6B23925-5F2A-9075-6CAF-28AD1DF4EBE4}"/>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239294" y="1960563"/>
            <a:ext cx="2633662" cy="2633662"/>
          </a:xfrm>
        </p:spPr>
      </p:pic>
    </p:spTree>
    <p:extLst>
      <p:ext uri="{BB962C8B-B14F-4D97-AF65-F5344CB8AC3E}">
        <p14:creationId xmlns:p14="http://schemas.microsoft.com/office/powerpoint/2010/main" val="419815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3F5F1-ACAD-B553-C494-40DD811E6920}"/>
              </a:ext>
            </a:extLst>
          </p:cNvPr>
          <p:cNvSpPr>
            <a:spLocks noGrp="1"/>
          </p:cNvSpPr>
          <p:nvPr>
            <p:ph type="title"/>
          </p:nvPr>
        </p:nvSpPr>
        <p:spPr/>
        <p:txBody>
          <a:bodyPr/>
          <a:lstStyle/>
          <a:p>
            <a:r>
              <a:rPr lang="sv-SE"/>
              <a:t>Syfte med uppdraget som ambassadör </a:t>
            </a:r>
          </a:p>
        </p:txBody>
      </p:sp>
      <p:sp>
        <p:nvSpPr>
          <p:cNvPr id="3" name="Platshållare för innehåll 2">
            <a:extLst>
              <a:ext uri="{FF2B5EF4-FFF2-40B4-BE49-F238E27FC236}">
                <a16:creationId xmlns:a16="http://schemas.microsoft.com/office/drawing/2014/main" id="{ED105EEF-E774-2FA9-3442-3A88BADD6C11}"/>
              </a:ext>
            </a:extLst>
          </p:cNvPr>
          <p:cNvSpPr>
            <a:spLocks noGrp="1"/>
          </p:cNvSpPr>
          <p:nvPr>
            <p:ph idx="1"/>
          </p:nvPr>
        </p:nvSpPr>
        <p:spPr>
          <a:xfrm>
            <a:off x="626401" y="1478242"/>
            <a:ext cx="7922285" cy="2634060"/>
          </a:xfrm>
        </p:spPr>
        <p:txBody>
          <a:bodyPr/>
          <a:lstStyle/>
          <a:p>
            <a:r>
              <a:rPr lang="sv-SE" sz="1800" kern="1200">
                <a:solidFill>
                  <a:srgbClr val="000000"/>
                </a:solidFill>
                <a:effectLst/>
                <a:ea typeface="Times New Roman" panose="02020603050405020304" pitchFamily="18" charset="0"/>
                <a:cs typeface="Garamond" panose="02020404030301010803" pitchFamily="18" charset="0"/>
              </a:rPr>
              <a:t>Syftet med suicidpreventionsambassadörer är att skapa en medveten arbetsplats där medarbetarna känner sig trygga i hur de ska bedriva ett långsiktigt och hållbart suicidpreventivt på ett säkert sätt utifrån verksamhetens uppdrag. </a:t>
            </a:r>
            <a:endParaRPr lang="sv-SE" sz="1800">
              <a:solidFill>
                <a:srgbClr val="000000"/>
              </a:solidFill>
              <a:effectLst/>
              <a:ea typeface="MS Gothic" panose="020B0609070205080204" pitchFamily="49" charset="-128"/>
              <a:cs typeface="Garamond" panose="02020404030301010803" pitchFamily="18" charset="0"/>
            </a:endParaRPr>
          </a:p>
          <a:p>
            <a:pPr marL="0" indent="0">
              <a:buNone/>
            </a:pPr>
            <a:endParaRPr lang="sv-SE" sz="1800">
              <a:solidFill>
                <a:srgbClr val="000000"/>
              </a:solidFill>
              <a:effectLst/>
              <a:ea typeface="MS Gothic" panose="020B0609070205080204" pitchFamily="49" charset="-128"/>
              <a:cs typeface="Garamond" panose="02020404030301010803" pitchFamily="18" charset="0"/>
            </a:endParaRPr>
          </a:p>
          <a:p>
            <a:r>
              <a:rPr lang="sv-SE" sz="1800">
                <a:solidFill>
                  <a:srgbClr val="000000"/>
                </a:solidFill>
                <a:ea typeface="MS Gothic" panose="020B0609070205080204" pitchFamily="49" charset="-128"/>
                <a:cs typeface="Garamond" panose="02020404030301010803" pitchFamily="18" charset="0"/>
              </a:rPr>
              <a:t>S</a:t>
            </a:r>
            <a:r>
              <a:rPr lang="sv-SE" sz="1800">
                <a:solidFill>
                  <a:srgbClr val="000000"/>
                </a:solidFill>
                <a:effectLst/>
                <a:ea typeface="MS Gothic" panose="020B0609070205080204" pitchFamily="49" charset="-128"/>
                <a:cs typeface="Garamond" panose="02020404030301010803" pitchFamily="18" charset="0"/>
              </a:rPr>
              <a:t>uicidpreventionsambassadören har i uppgift att påminna, bevaka och hålla det suicidpreventiva perspektivet aktuellt på sin arbetsplats. </a:t>
            </a:r>
          </a:p>
          <a:p>
            <a:endParaRPr lang="sv-SE"/>
          </a:p>
        </p:txBody>
      </p:sp>
    </p:spTree>
    <p:extLst>
      <p:ext uri="{BB962C8B-B14F-4D97-AF65-F5344CB8AC3E}">
        <p14:creationId xmlns:p14="http://schemas.microsoft.com/office/powerpoint/2010/main" val="159657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AECE1-B4F6-4C40-496B-6FD09F0491CB}"/>
              </a:ext>
            </a:extLst>
          </p:cNvPr>
          <p:cNvSpPr>
            <a:spLocks noGrp="1"/>
          </p:cNvSpPr>
          <p:nvPr>
            <p:ph type="title"/>
          </p:nvPr>
        </p:nvSpPr>
        <p:spPr>
          <a:xfrm>
            <a:off x="1296081" y="776625"/>
            <a:ext cx="7214714" cy="1017587"/>
          </a:xfrm>
        </p:spPr>
        <p:txBody>
          <a:bodyPr>
            <a:normAutofit fontScale="90000"/>
          </a:bodyPr>
          <a:lstStyle/>
          <a:p>
            <a:r>
              <a:rPr lang="sv-SE">
                <a:cs typeface="Arial"/>
              </a:rPr>
              <a:t>Örebro läns övergripande arbetet med suicidprevention och psykisk hälsa</a:t>
            </a:r>
            <a:endParaRPr lang="sv-SE"/>
          </a:p>
        </p:txBody>
      </p:sp>
      <p:pic>
        <p:nvPicPr>
          <p:cNvPr id="3" name="Onlinemedia 2" descr="Arbetet med psykisk hälsa &amp; suicidprevention i Örebro län - film med playikon">
            <a:hlinkClick r:id="" action="ppaction://media"/>
            <a:extLst>
              <a:ext uri="{FF2B5EF4-FFF2-40B4-BE49-F238E27FC236}">
                <a16:creationId xmlns:a16="http://schemas.microsoft.com/office/drawing/2014/main" id="{9E92D663-517A-2693-06FE-8B6EC69F50AE}"/>
              </a:ext>
            </a:extLst>
          </p:cNvPr>
          <p:cNvPicPr>
            <a:picLocks noGrp="1" noRot="1" noChangeAspect="1"/>
          </p:cNvPicPr>
          <p:nvPr>
            <p:ph idx="13"/>
            <a:videoFile r:link="rId1"/>
          </p:nvPr>
        </p:nvPicPr>
        <p:blipFill>
          <a:blip r:embed="rId4"/>
          <a:stretch>
            <a:fillRect/>
          </a:stretch>
        </p:blipFill>
        <p:spPr>
          <a:xfrm>
            <a:off x="2437946" y="1962604"/>
            <a:ext cx="3690938" cy="2084388"/>
          </a:xfrm>
        </p:spPr>
      </p:pic>
      <p:sp>
        <p:nvSpPr>
          <p:cNvPr id="8" name="textruta 7">
            <a:extLst>
              <a:ext uri="{FF2B5EF4-FFF2-40B4-BE49-F238E27FC236}">
                <a16:creationId xmlns:a16="http://schemas.microsoft.com/office/drawing/2014/main" id="{41D5F5A2-5E03-6D08-6BA6-5BC8905FA847}"/>
              </a:ext>
            </a:extLst>
          </p:cNvPr>
          <p:cNvSpPr txBox="1"/>
          <p:nvPr/>
        </p:nvSpPr>
        <p:spPr>
          <a:xfrm>
            <a:off x="1900833" y="4182209"/>
            <a:ext cx="5201080" cy="369332"/>
          </a:xfrm>
          <a:prstGeom prst="rect">
            <a:avLst/>
          </a:prstGeom>
          <a:noFill/>
        </p:spPr>
        <p:txBody>
          <a:bodyPr wrap="square">
            <a:spAutoFit/>
          </a:bodyPr>
          <a:lstStyle/>
          <a:p>
            <a:r>
              <a:rPr lang="sv-SE">
                <a:hlinkClick r:id="rId5"/>
              </a:rPr>
              <a:t>https://play.mediaflow.com/ovp/17/52DFXXBBV1</a:t>
            </a:r>
            <a:r>
              <a:rPr lang="sv-SE"/>
              <a:t> </a:t>
            </a:r>
          </a:p>
        </p:txBody>
      </p:sp>
    </p:spTree>
    <p:extLst>
      <p:ext uri="{BB962C8B-B14F-4D97-AF65-F5344CB8AC3E}">
        <p14:creationId xmlns:p14="http://schemas.microsoft.com/office/powerpoint/2010/main" val="187201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3F5F1-ACAD-B553-C494-40DD811E6920}"/>
              </a:ext>
            </a:extLst>
          </p:cNvPr>
          <p:cNvSpPr>
            <a:spLocks noGrp="1"/>
          </p:cNvSpPr>
          <p:nvPr>
            <p:ph type="title"/>
          </p:nvPr>
        </p:nvSpPr>
        <p:spPr/>
        <p:txBody>
          <a:bodyPr/>
          <a:lstStyle/>
          <a:p>
            <a:r>
              <a:rPr lang="sv-SE"/>
              <a:t>Uppdraget innebär att: </a:t>
            </a:r>
          </a:p>
        </p:txBody>
      </p:sp>
      <p:sp>
        <p:nvSpPr>
          <p:cNvPr id="3" name="Platshållare för innehåll 2">
            <a:extLst>
              <a:ext uri="{FF2B5EF4-FFF2-40B4-BE49-F238E27FC236}">
                <a16:creationId xmlns:a16="http://schemas.microsoft.com/office/drawing/2014/main" id="{ED105EEF-E774-2FA9-3442-3A88BADD6C11}"/>
              </a:ext>
            </a:extLst>
          </p:cNvPr>
          <p:cNvSpPr>
            <a:spLocks noGrp="1"/>
          </p:cNvSpPr>
          <p:nvPr>
            <p:ph idx="1"/>
          </p:nvPr>
        </p:nvSpPr>
        <p:spPr>
          <a:xfrm>
            <a:off x="610857" y="1326382"/>
            <a:ext cx="7922285" cy="3509401"/>
          </a:xfrm>
        </p:spPr>
        <p:txBody>
          <a:bodyPr/>
          <a:lstStyle/>
          <a:p>
            <a:pPr marL="0" indent="0">
              <a:buNone/>
              <a:tabLst>
                <a:tab pos="457200" algn="l"/>
              </a:tabLst>
            </a:pPr>
            <a:endParaRPr lang="sv-SE" sz="1400">
              <a:solidFill>
                <a:srgbClr val="000000"/>
              </a:solidFill>
              <a:effectLst/>
              <a:ea typeface="MS Gothic" panose="020B0609070205080204" pitchFamily="49" charset="-128"/>
              <a:cs typeface="Garamond" panose="02020404030301010803" pitchFamily="18" charset="0"/>
            </a:endParaRPr>
          </a:p>
          <a:p>
            <a:pPr marL="342900" lvl="0" indent="-342900">
              <a:tabLst>
                <a:tab pos="457200" algn="l"/>
              </a:tabLst>
            </a:pPr>
            <a:r>
              <a:rPr lang="sv-SE" sz="1400" b="1">
                <a:solidFill>
                  <a:srgbClr val="000000"/>
                </a:solidFill>
                <a:effectLst/>
                <a:ea typeface="MS Gothic" panose="020B0609070205080204" pitchFamily="49" charset="-128"/>
                <a:cs typeface="Garamond" panose="02020404030301010803" pitchFamily="18" charset="0"/>
              </a:rPr>
              <a:t>Vara implementeringsperson</a:t>
            </a:r>
            <a:endParaRPr lang="sv-SE" sz="1400" b="1">
              <a:solidFill>
                <a:srgbClr val="000000"/>
              </a:solidFill>
              <a:ea typeface="MS Gothic" panose="020B0609070205080204" pitchFamily="49" charset="-128"/>
              <a:cs typeface="Garamond" panose="02020404030301010803" pitchFamily="18" charset="0"/>
            </a:endParaRPr>
          </a:p>
          <a:p>
            <a:pPr marL="354013" lvl="2" indent="0">
              <a:buNone/>
              <a:tabLst>
                <a:tab pos="457200" algn="l"/>
              </a:tabLst>
            </a:pPr>
            <a:r>
              <a:rPr lang="sv-SE" sz="1100" i="1">
                <a:solidFill>
                  <a:srgbClr val="000000"/>
                </a:solidFill>
                <a:effectLst/>
                <a:ea typeface="MS Gothic" panose="020B0609070205080204" pitchFamily="49" charset="-128"/>
                <a:cs typeface="Garamond" panose="02020404030301010803" pitchFamily="18" charset="0"/>
              </a:rPr>
              <a:t>arbeta med den långsiktiga implementeringsprocessen av </a:t>
            </a:r>
            <a:r>
              <a:rPr lang="sv-SE" sz="1100" i="1">
                <a:solidFill>
                  <a:srgbClr val="000000"/>
                </a:solidFill>
                <a:ea typeface="MS Gothic" panose="020B0609070205080204" pitchFamily="49" charset="-128"/>
                <a:cs typeface="Garamond" panose="02020404030301010803" pitchFamily="18" charset="0"/>
              </a:rPr>
              <a:t>arbetssätt som främjar det suicidpreventiva arbetet</a:t>
            </a:r>
            <a:endParaRPr lang="sv-SE" sz="1100" i="1">
              <a:solidFill>
                <a:srgbClr val="000000"/>
              </a:solidFill>
              <a:effectLst/>
              <a:ea typeface="MS Gothic" panose="020B0609070205080204" pitchFamily="49" charset="-128"/>
              <a:cs typeface="Garamond" panose="02020404030301010803" pitchFamily="18" charset="0"/>
            </a:endParaRPr>
          </a:p>
          <a:p>
            <a:pPr marL="354013" lvl="2" indent="0">
              <a:buNone/>
              <a:tabLst>
                <a:tab pos="457200" algn="l"/>
              </a:tabLst>
            </a:pPr>
            <a:endParaRPr lang="sv-SE" sz="1100" i="1">
              <a:solidFill>
                <a:srgbClr val="000000"/>
              </a:solidFill>
              <a:effectLst/>
              <a:ea typeface="MS Gothic" panose="020B0609070205080204" pitchFamily="49" charset="-128"/>
              <a:cs typeface="Garamond" panose="02020404030301010803" pitchFamily="18" charset="0"/>
            </a:endParaRPr>
          </a:p>
          <a:p>
            <a:pPr marL="342900" lvl="0" indent="-342900">
              <a:tabLst>
                <a:tab pos="457200" algn="l"/>
              </a:tabLst>
            </a:pPr>
            <a:r>
              <a:rPr lang="sv-SE" sz="1400" b="1">
                <a:solidFill>
                  <a:srgbClr val="000000"/>
                </a:solidFill>
                <a:effectLst/>
                <a:ea typeface="MS Gothic" panose="020B0609070205080204" pitchFamily="49" charset="-128"/>
                <a:cs typeface="Garamond" panose="02020404030301010803" pitchFamily="18" charset="0"/>
              </a:rPr>
              <a:t>Vara informationsbärare </a:t>
            </a:r>
          </a:p>
          <a:p>
            <a:pPr marL="354013" lvl="2" indent="0">
              <a:buNone/>
              <a:tabLst>
                <a:tab pos="457200" algn="l"/>
              </a:tabLst>
            </a:pPr>
            <a:r>
              <a:rPr lang="sv-SE" sz="1100" i="1">
                <a:solidFill>
                  <a:srgbClr val="000000"/>
                </a:solidFill>
                <a:effectLst/>
                <a:ea typeface="MS Gothic" panose="020B0609070205080204" pitchFamily="49" charset="-128"/>
                <a:cs typeface="Garamond" panose="02020404030301010803" pitchFamily="18" charset="0"/>
              </a:rPr>
              <a:t>Ta emot information och utbildningsmöjlighet inom området för att kunna sprida relevant information i sin verksamhet och vara den på arbetsplatsen som kan vara en stödfunktion till sina kollegor i suicidpreventiva frågor som rör den egna verksamheten. Även vara bärare av arbetsplatsens behov till den länsövergripande suicidpreventionssamordnaren*. </a:t>
            </a:r>
          </a:p>
          <a:p>
            <a:pPr marL="354013" lvl="2" indent="0">
              <a:buNone/>
              <a:tabLst>
                <a:tab pos="457200" algn="l"/>
              </a:tabLst>
            </a:pPr>
            <a:endParaRPr lang="sv-SE" sz="1100" i="1">
              <a:solidFill>
                <a:srgbClr val="000000"/>
              </a:solidFill>
              <a:effectLst/>
              <a:ea typeface="MS Gothic" panose="020B0609070205080204" pitchFamily="49" charset="-128"/>
              <a:cs typeface="Garamond" panose="02020404030301010803" pitchFamily="18" charset="0"/>
            </a:endParaRPr>
          </a:p>
          <a:p>
            <a:pPr marL="342900" lvl="0" indent="-342900">
              <a:tabLst>
                <a:tab pos="457200" algn="l"/>
              </a:tabLst>
            </a:pPr>
            <a:r>
              <a:rPr lang="sv-SE" sz="1400" b="1">
                <a:solidFill>
                  <a:srgbClr val="000000"/>
                </a:solidFill>
                <a:effectLst/>
                <a:ea typeface="MS Gothic" panose="020B0609070205080204" pitchFamily="49" charset="-128"/>
                <a:cs typeface="Garamond" panose="02020404030301010803" pitchFamily="18" charset="0"/>
              </a:rPr>
              <a:t>Vara ett stöd </a:t>
            </a:r>
            <a:endParaRPr lang="sv-SE" sz="1400" b="1">
              <a:solidFill>
                <a:srgbClr val="000000"/>
              </a:solidFill>
              <a:ea typeface="MS Gothic" panose="020B0609070205080204" pitchFamily="49" charset="-128"/>
              <a:cs typeface="Garamond" panose="02020404030301010803" pitchFamily="18" charset="0"/>
            </a:endParaRPr>
          </a:p>
          <a:p>
            <a:pPr marL="354013" lvl="2" indent="0">
              <a:buNone/>
              <a:tabLst>
                <a:tab pos="457200" algn="l"/>
              </a:tabLst>
            </a:pPr>
            <a:r>
              <a:rPr lang="sv-SE" sz="1100" i="1">
                <a:solidFill>
                  <a:srgbClr val="000000"/>
                </a:solidFill>
                <a:effectLst/>
                <a:ea typeface="MS Gothic" panose="020B0609070205080204" pitchFamily="49" charset="-128"/>
                <a:cs typeface="Garamond" panose="02020404030301010803" pitchFamily="18" charset="0"/>
              </a:rPr>
              <a:t>Ansvara för att information om kontaktvägar till vård- och stödfunktioner finns tillgängliga på arbetsplatsen.</a:t>
            </a:r>
          </a:p>
          <a:p>
            <a:pPr marL="0" indent="0">
              <a:buNone/>
            </a:pPr>
            <a:endParaRPr lang="sv-SE"/>
          </a:p>
        </p:txBody>
      </p:sp>
    </p:spTree>
    <p:extLst>
      <p:ext uri="{BB962C8B-B14F-4D97-AF65-F5344CB8AC3E}">
        <p14:creationId xmlns:p14="http://schemas.microsoft.com/office/powerpoint/2010/main" val="308479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3F5F1-ACAD-B553-C494-40DD811E6920}"/>
              </a:ext>
            </a:extLst>
          </p:cNvPr>
          <p:cNvSpPr>
            <a:spLocks noGrp="1"/>
          </p:cNvSpPr>
          <p:nvPr>
            <p:ph type="title"/>
          </p:nvPr>
        </p:nvSpPr>
        <p:spPr/>
        <p:txBody>
          <a:bodyPr/>
          <a:lstStyle/>
          <a:p>
            <a:r>
              <a:rPr lang="sv-SE"/>
              <a:t>Förvänta er följande: </a:t>
            </a:r>
          </a:p>
        </p:txBody>
      </p:sp>
      <p:sp>
        <p:nvSpPr>
          <p:cNvPr id="3" name="Platshållare för innehåll 2">
            <a:extLst>
              <a:ext uri="{FF2B5EF4-FFF2-40B4-BE49-F238E27FC236}">
                <a16:creationId xmlns:a16="http://schemas.microsoft.com/office/drawing/2014/main" id="{ED105EEF-E774-2FA9-3442-3A88BADD6C11}"/>
              </a:ext>
            </a:extLst>
          </p:cNvPr>
          <p:cNvSpPr>
            <a:spLocks noGrp="1"/>
          </p:cNvSpPr>
          <p:nvPr>
            <p:ph idx="1"/>
          </p:nvPr>
        </p:nvSpPr>
        <p:spPr>
          <a:xfrm>
            <a:off x="610857" y="1455824"/>
            <a:ext cx="7922285" cy="3509401"/>
          </a:xfrm>
        </p:spPr>
        <p:txBody>
          <a:bodyPr/>
          <a:lstStyle/>
          <a:p>
            <a:pPr marL="342900" indent="-342900">
              <a:buFont typeface="+mj-lt"/>
              <a:buAutoNum type="arabicPeriod"/>
            </a:pPr>
            <a:r>
              <a:rPr lang="sv-SE" sz="2400"/>
              <a:t>Skicka ut enkät till alla på arbetsplatsen i början och slutet av projektettiden</a:t>
            </a:r>
          </a:p>
          <a:p>
            <a:pPr marL="342900" indent="-342900">
              <a:buFont typeface="+mj-lt"/>
              <a:buAutoNum type="arabicPeriod"/>
            </a:pPr>
            <a:r>
              <a:rPr lang="sv-SE" sz="2400"/>
              <a:t>Sprida informationsmaterial som är relevant för arbetsplatsen</a:t>
            </a:r>
          </a:p>
          <a:p>
            <a:pPr marL="342900" indent="-342900">
              <a:buFont typeface="+mj-lt"/>
              <a:buAutoNum type="arabicPeriod"/>
            </a:pPr>
            <a:r>
              <a:rPr lang="sv-SE" sz="2400"/>
              <a:t>Hålla ett APT-pass och informera om riktlinjen/rapporten*</a:t>
            </a:r>
          </a:p>
          <a:p>
            <a:pPr marL="0" indent="0">
              <a:buNone/>
            </a:pPr>
            <a:endParaRPr lang="sv-SE" sz="1600"/>
          </a:p>
        </p:txBody>
      </p:sp>
    </p:spTree>
    <p:extLst>
      <p:ext uri="{BB962C8B-B14F-4D97-AF65-F5344CB8AC3E}">
        <p14:creationId xmlns:p14="http://schemas.microsoft.com/office/powerpoint/2010/main" val="67697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C0C74-81F5-904F-4CF9-2F53154916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C4833F6-1CAF-947E-A2F4-5A5C0147E856}"/>
              </a:ext>
            </a:extLst>
          </p:cNvPr>
          <p:cNvSpPr>
            <a:spLocks noGrp="1"/>
          </p:cNvSpPr>
          <p:nvPr>
            <p:ph type="title"/>
          </p:nvPr>
        </p:nvSpPr>
        <p:spPr>
          <a:xfrm>
            <a:off x="514991" y="472846"/>
            <a:ext cx="7922286" cy="1017587"/>
          </a:xfrm>
        </p:spPr>
        <p:txBody>
          <a:bodyPr/>
          <a:lstStyle/>
          <a:p>
            <a:r>
              <a:rPr lang="sv-SE"/>
              <a:t>Viktiga webbsidor </a:t>
            </a:r>
          </a:p>
        </p:txBody>
      </p:sp>
      <p:sp>
        <p:nvSpPr>
          <p:cNvPr id="3" name="Platshållare för innehåll 2">
            <a:extLst>
              <a:ext uri="{FF2B5EF4-FFF2-40B4-BE49-F238E27FC236}">
                <a16:creationId xmlns:a16="http://schemas.microsoft.com/office/drawing/2014/main" id="{7BB3767E-ADD5-F0D1-4698-D70C15682C5A}"/>
              </a:ext>
            </a:extLst>
          </p:cNvPr>
          <p:cNvSpPr>
            <a:spLocks noGrp="1"/>
          </p:cNvSpPr>
          <p:nvPr>
            <p:ph idx="1"/>
          </p:nvPr>
        </p:nvSpPr>
        <p:spPr>
          <a:xfrm>
            <a:off x="610857" y="1166230"/>
            <a:ext cx="7922285" cy="2634060"/>
          </a:xfrm>
        </p:spPr>
        <p:txBody>
          <a:bodyPr vert="horz" lIns="0" tIns="0" rIns="0" bIns="0" rtlCol="0" anchor="t">
            <a:noAutofit/>
          </a:bodyPr>
          <a:lstStyle/>
          <a:p>
            <a:pPr marL="0" indent="0">
              <a:lnSpc>
                <a:spcPts val="1600"/>
              </a:lnSpc>
              <a:buNone/>
              <a:tabLst>
                <a:tab pos="215900" algn="l"/>
              </a:tabLst>
            </a:pPr>
            <a:r>
              <a:rPr lang="sv-SE" sz="1200" b="1">
                <a:effectLst/>
                <a:ea typeface="Times New Roman" panose="02020603050405020304" pitchFamily="18" charset="0"/>
              </a:rPr>
              <a:t>Vill du hjälpa någon? </a:t>
            </a:r>
          </a:p>
          <a:p>
            <a:pPr>
              <a:lnSpc>
                <a:spcPts val="1600"/>
              </a:lnSpc>
              <a:tabLst>
                <a:tab pos="215900" algn="l"/>
              </a:tabLst>
            </a:pPr>
            <a:r>
              <a:rPr lang="sv-SE" sz="1200">
                <a:hlinkClick r:id="rId3"/>
              </a:rPr>
              <a:t>Hur kan du hjälpa en person som har självmordstankar? – 1177</a:t>
            </a:r>
            <a:endParaRPr lang="sv-SE" sz="1200"/>
          </a:p>
          <a:p>
            <a:pPr>
              <a:lnSpc>
                <a:spcPts val="1600"/>
              </a:lnSpc>
              <a:tabLst>
                <a:tab pos="215900" algn="l"/>
              </a:tabLst>
            </a:pPr>
            <a:r>
              <a:rPr lang="sv-SE" sz="1200">
                <a:hlinkClick r:id="rId4"/>
              </a:rPr>
              <a:t>Så kan du som vän förhindra självmord, Örebro län – 1177</a:t>
            </a:r>
            <a:endParaRPr lang="sv-SE" sz="1200"/>
          </a:p>
          <a:p>
            <a:pPr marL="0" indent="0">
              <a:lnSpc>
                <a:spcPts val="1600"/>
              </a:lnSpc>
              <a:buNone/>
              <a:tabLst>
                <a:tab pos="215900" algn="l"/>
              </a:tabLst>
            </a:pPr>
            <a:endParaRPr lang="sv-SE" sz="1200"/>
          </a:p>
          <a:p>
            <a:pPr marL="0" indent="0">
              <a:lnSpc>
                <a:spcPts val="1600"/>
              </a:lnSpc>
              <a:buNone/>
              <a:tabLst>
                <a:tab pos="215900" algn="l"/>
              </a:tabLst>
            </a:pPr>
            <a:r>
              <a:rPr lang="sv-SE" sz="1200" b="1">
                <a:effectLst/>
                <a:ea typeface="Times New Roman" panose="02020603050405020304" pitchFamily="18" charset="0"/>
                <a:cs typeface="Times New Roman"/>
              </a:rPr>
              <a:t>Efterlevande? </a:t>
            </a:r>
          </a:p>
          <a:p>
            <a:pPr>
              <a:lnSpc>
                <a:spcPts val="1600"/>
              </a:lnSpc>
              <a:tabLst>
                <a:tab pos="215900" algn="l"/>
              </a:tabLst>
            </a:pPr>
            <a:r>
              <a:rPr lang="sv-SE" sz="1200">
                <a:hlinkClick r:id="rId5"/>
              </a:rPr>
              <a:t>Efterlevandestöd vid självmord, Örebro län – 1177</a:t>
            </a:r>
            <a:endParaRPr lang="sv-SE" sz="1200"/>
          </a:p>
          <a:p>
            <a:pPr marL="0" indent="0">
              <a:lnSpc>
                <a:spcPts val="1600"/>
              </a:lnSpc>
              <a:buNone/>
              <a:tabLst>
                <a:tab pos="215900" algn="l"/>
              </a:tabLst>
            </a:pPr>
            <a:endParaRPr lang="sv-SE" sz="1200"/>
          </a:p>
          <a:p>
            <a:pPr marL="0" indent="0">
              <a:lnSpc>
                <a:spcPts val="1600"/>
              </a:lnSpc>
              <a:buNone/>
              <a:tabLst>
                <a:tab pos="215900" algn="l"/>
              </a:tabLst>
            </a:pPr>
            <a:r>
              <a:rPr lang="sv-SE" sz="1200" b="1">
                <a:effectLst/>
                <a:ea typeface="Times New Roman" panose="02020603050405020304" pitchFamily="18" charset="0"/>
                <a:cs typeface="Times New Roman"/>
              </a:rPr>
              <a:t>Yrkesverksam?</a:t>
            </a:r>
          </a:p>
          <a:p>
            <a:pPr>
              <a:lnSpc>
                <a:spcPts val="1600"/>
              </a:lnSpc>
              <a:tabLst>
                <a:tab pos="215900" algn="l"/>
              </a:tabLst>
            </a:pPr>
            <a:r>
              <a:rPr lang="sv-SE" sz="1200">
                <a:hlinkClick r:id="rId6"/>
              </a:rPr>
              <a:t>Suicidprevention • Vårdgivare Region Örebro län (regionorebrolan.se)</a:t>
            </a:r>
            <a:endParaRPr lang="sv-SE" sz="1200"/>
          </a:p>
          <a:p>
            <a:pPr marL="0" indent="0">
              <a:lnSpc>
                <a:spcPts val="1600"/>
              </a:lnSpc>
              <a:buNone/>
              <a:tabLst>
                <a:tab pos="215900" algn="l"/>
              </a:tabLst>
            </a:pPr>
            <a:endParaRPr lang="sv-SE" sz="1200"/>
          </a:p>
          <a:p>
            <a:pPr marL="0" indent="0">
              <a:lnSpc>
                <a:spcPts val="1600"/>
              </a:lnSpc>
              <a:buNone/>
              <a:tabLst>
                <a:tab pos="215900" algn="l"/>
              </a:tabLst>
            </a:pPr>
            <a:r>
              <a:rPr lang="sv-SE" sz="1200" b="1">
                <a:ea typeface="Times New Roman" panose="02020603050405020304" pitchFamily="18" charset="0"/>
                <a:cs typeface="Times New Roman"/>
              </a:rPr>
              <a:t>Utvecklingsarbete</a:t>
            </a:r>
            <a:r>
              <a:rPr lang="sv-SE" sz="1200" b="1">
                <a:effectLst/>
                <a:ea typeface="Times New Roman" panose="02020603050405020304" pitchFamily="18" charset="0"/>
                <a:cs typeface="Times New Roman"/>
              </a:rPr>
              <a:t> Region Örebro län </a:t>
            </a:r>
            <a:endParaRPr lang="sv-SE" sz="1200" b="1">
              <a:ea typeface="Times New Roman" panose="02020603050405020304" pitchFamily="18" charset="0"/>
              <a:cs typeface="Times New Roman"/>
            </a:endParaRPr>
          </a:p>
          <a:p>
            <a:pPr>
              <a:lnSpc>
                <a:spcPts val="1600"/>
              </a:lnSpc>
              <a:tabLst>
                <a:tab pos="215900" algn="l"/>
              </a:tabLst>
            </a:pPr>
            <a:r>
              <a:rPr lang="sv-SE" sz="1200">
                <a:ea typeface="Times New Roman" panose="02020603050405020304" pitchFamily="18" charset="0"/>
                <a:cs typeface="Times New Roman"/>
              </a:rPr>
              <a:t>Suicidpreventiva</a:t>
            </a:r>
            <a:r>
              <a:rPr lang="sv-SE" sz="1200">
                <a:effectLst/>
                <a:ea typeface="Times New Roman" panose="02020603050405020304" pitchFamily="18" charset="0"/>
                <a:cs typeface="Times New Roman"/>
              </a:rPr>
              <a:t> </a:t>
            </a:r>
            <a:r>
              <a:rPr lang="sv-SE" sz="1200">
                <a:ea typeface="Times New Roman" panose="02020603050405020304" pitchFamily="18" charset="0"/>
                <a:cs typeface="Times New Roman"/>
              </a:rPr>
              <a:t>arbetet </a:t>
            </a:r>
            <a:r>
              <a:rPr lang="sv-SE" sz="1200">
                <a:ea typeface="Times New Roman" panose="02020603050405020304" pitchFamily="18" charset="0"/>
                <a:cs typeface="Arial"/>
                <a:hlinkClick r:id="rId7">
                  <a:extLst>
                    <a:ext uri="{A12FA001-AC4F-418D-AE19-62706E023703}">
                      <ahyp:hlinkClr xmlns:ahyp="http://schemas.microsoft.com/office/drawing/2018/hyperlinkcolor" val="tx"/>
                    </a:ext>
                  </a:extLst>
                </a:hlinkClick>
              </a:rPr>
              <a:t>Suicidprevention</a:t>
            </a:r>
            <a:r>
              <a:rPr lang="sv-SE" sz="1200">
                <a:ea typeface="Calibri"/>
                <a:cs typeface="Calibri"/>
                <a:hlinkClick r:id="rId7">
                  <a:extLst>
                    <a:ext uri="{A12FA001-AC4F-418D-AE19-62706E023703}">
                      <ahyp:hlinkClr xmlns:ahyp="http://schemas.microsoft.com/office/drawing/2018/hyperlinkcolor" val="tx"/>
                    </a:ext>
                  </a:extLst>
                </a:hlinkClick>
              </a:rPr>
              <a:t> • regionorebrolan.se</a:t>
            </a:r>
            <a:endParaRPr lang="sv-SE" sz="1200">
              <a:effectLst/>
              <a:ea typeface="Calibri"/>
              <a:cs typeface="Calibri"/>
            </a:endParaRPr>
          </a:p>
          <a:p>
            <a:r>
              <a:rPr lang="sv-SE" sz="1200">
                <a:ea typeface="Calibri"/>
                <a:cs typeface="Arial"/>
              </a:rPr>
              <a:t>Psykisk hälsa </a:t>
            </a:r>
            <a:r>
              <a:rPr lang="sv-SE" sz="1200">
                <a:ea typeface="+mn-lt"/>
                <a:cs typeface="+mn-lt"/>
                <a:hlinkClick r:id="rId8"/>
              </a:rPr>
              <a:t>Metod- och verksamhetsutveckling • Regional utveckling (regionorebrolan.se)</a:t>
            </a:r>
            <a:endParaRPr lang="sv-SE" sz="1200">
              <a:ea typeface="Calibri"/>
              <a:cs typeface="Calibri"/>
            </a:endParaRPr>
          </a:p>
        </p:txBody>
      </p:sp>
    </p:spTree>
    <p:extLst>
      <p:ext uri="{BB962C8B-B14F-4D97-AF65-F5344CB8AC3E}">
        <p14:creationId xmlns:p14="http://schemas.microsoft.com/office/powerpoint/2010/main" val="423021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1EAF4-16E6-A617-5E3C-C7FD511575C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80C3E4-C91D-CF0E-93F1-384A227AAC3C}"/>
              </a:ext>
            </a:extLst>
          </p:cNvPr>
          <p:cNvSpPr>
            <a:spLocks noGrp="1"/>
          </p:cNvSpPr>
          <p:nvPr>
            <p:ph type="title"/>
          </p:nvPr>
        </p:nvSpPr>
        <p:spPr>
          <a:xfrm>
            <a:off x="595314" y="1364212"/>
            <a:ext cx="3788668" cy="1017587"/>
          </a:xfrm>
        </p:spPr>
        <p:txBody>
          <a:bodyPr anchor="b">
            <a:normAutofit fontScale="90000"/>
          </a:bodyPr>
          <a:lstStyle/>
          <a:p>
            <a:r>
              <a:rPr lang="sv-SE" sz="2000">
                <a:ea typeface="+mj-lt"/>
                <a:cs typeface="+mj-lt"/>
                <a:hlinkClick r:id="rId2"/>
              </a:rPr>
              <a:t>Psykisk hälsa och suicidprevention • Psykisk hälsa och suicidprevention i Örebro län</a:t>
            </a:r>
            <a:br>
              <a:rPr lang="sv-SE"/>
            </a:br>
            <a:r>
              <a:rPr lang="sv-SE"/>
              <a:t>  </a:t>
            </a:r>
          </a:p>
        </p:txBody>
      </p:sp>
      <p:sp>
        <p:nvSpPr>
          <p:cNvPr id="3" name="Platshållare för innehåll 2">
            <a:extLst>
              <a:ext uri="{FF2B5EF4-FFF2-40B4-BE49-F238E27FC236}">
                <a16:creationId xmlns:a16="http://schemas.microsoft.com/office/drawing/2014/main" id="{B40A21F4-BE4C-021D-C21B-D54365AADC36}"/>
              </a:ext>
            </a:extLst>
          </p:cNvPr>
          <p:cNvSpPr>
            <a:spLocks noGrp="1"/>
          </p:cNvSpPr>
          <p:nvPr>
            <p:ph idx="1"/>
          </p:nvPr>
        </p:nvSpPr>
        <p:spPr>
          <a:xfrm>
            <a:off x="595314" y="1960563"/>
            <a:ext cx="3321078" cy="2257754"/>
          </a:xfrm>
        </p:spPr>
        <p:txBody>
          <a:bodyPr vert="horz" lIns="0" tIns="0" rIns="0" bIns="0" rtlCol="0" anchor="t">
            <a:normAutofit lnSpcReduction="10000"/>
          </a:bodyPr>
          <a:lstStyle/>
          <a:p>
            <a:pPr marL="0" indent="0">
              <a:lnSpc>
                <a:spcPct val="90000"/>
              </a:lnSpc>
              <a:buNone/>
            </a:pPr>
            <a:r>
              <a:rPr lang="sv-SE" sz="1300"/>
              <a:t>Här hittar du: </a:t>
            </a:r>
            <a:endParaRPr lang="sv-SE"/>
          </a:p>
          <a:p>
            <a:pPr>
              <a:lnSpc>
                <a:spcPct val="90000"/>
              </a:lnSpc>
              <a:buFont typeface="Calibri" pitchFamily="34" charset="0"/>
              <a:buChar char="-"/>
            </a:pPr>
            <a:r>
              <a:rPr lang="sv-SE" sz="1300"/>
              <a:t>Viktiga telefonnummer </a:t>
            </a:r>
            <a:endParaRPr lang="sv-SE">
              <a:cs typeface="Arial"/>
            </a:endParaRPr>
          </a:p>
          <a:p>
            <a:pPr>
              <a:lnSpc>
                <a:spcPct val="90000"/>
              </a:lnSpc>
              <a:buFont typeface="Calibri" pitchFamily="34" charset="0"/>
              <a:buChar char="-"/>
            </a:pPr>
            <a:r>
              <a:rPr lang="sv-SE" sz="1300"/>
              <a:t>Filmklipp om psykisk ohälsa och suicid – okej att sprida</a:t>
            </a:r>
            <a:endParaRPr lang="sv-SE" sz="1300">
              <a:cs typeface="Arial"/>
            </a:endParaRPr>
          </a:p>
          <a:p>
            <a:pPr>
              <a:lnSpc>
                <a:spcPct val="90000"/>
              </a:lnSpc>
              <a:buFont typeface="Calibri" pitchFamily="34" charset="0"/>
              <a:buChar char="-"/>
            </a:pPr>
            <a:r>
              <a:rPr lang="sv-SE" sz="1300"/>
              <a:t>Informationsmaterial riktat till olika målgrupper</a:t>
            </a:r>
            <a:endParaRPr lang="sv-SE" sz="1300">
              <a:cs typeface="Arial"/>
            </a:endParaRPr>
          </a:p>
          <a:p>
            <a:pPr>
              <a:lnSpc>
                <a:spcPct val="90000"/>
              </a:lnSpc>
              <a:buFont typeface="Calibri" pitchFamily="34" charset="0"/>
              <a:buChar char="-"/>
            </a:pPr>
            <a:r>
              <a:rPr lang="sv-SE" sz="1300"/>
              <a:t>Affischer med viktiga telefonnummer som kan sättas upp på arbetsplatsen, skolan och föreningslokaler</a:t>
            </a:r>
            <a:endParaRPr lang="sv-SE" sz="1300">
              <a:cs typeface="Arial"/>
            </a:endParaRPr>
          </a:p>
          <a:p>
            <a:pPr>
              <a:lnSpc>
                <a:spcPct val="90000"/>
              </a:lnSpc>
              <a:buFont typeface="Calibri" pitchFamily="34" charset="0"/>
              <a:buChar char="-"/>
            </a:pPr>
            <a:r>
              <a:rPr lang="sv-SE" sz="1300"/>
              <a:t>Tips på föreläsningar och utbildningar </a:t>
            </a:r>
            <a:endParaRPr lang="sv-SE" sz="1300">
              <a:cs typeface="Arial"/>
            </a:endParaRPr>
          </a:p>
          <a:p>
            <a:pPr>
              <a:lnSpc>
                <a:spcPct val="90000"/>
              </a:lnSpc>
              <a:buFont typeface="Calibri" pitchFamily="34" charset="0"/>
              <a:buChar char="-"/>
            </a:pPr>
            <a:r>
              <a:rPr lang="sv-SE" sz="1300"/>
              <a:t>Samtalskort</a:t>
            </a:r>
            <a:endParaRPr lang="sv-SE" sz="1300">
              <a:cs typeface="Arial"/>
            </a:endParaRPr>
          </a:p>
          <a:p>
            <a:pPr>
              <a:lnSpc>
                <a:spcPct val="90000"/>
              </a:lnSpc>
              <a:buFont typeface="Calibri" pitchFamily="34" charset="0"/>
              <a:buChar char="-"/>
            </a:pPr>
            <a:endParaRPr lang="sv-SE" sz="1300"/>
          </a:p>
        </p:txBody>
      </p:sp>
      <p:pic>
        <p:nvPicPr>
          <p:cNvPr id="5" name="Platshållare för innehåll 4" descr="Skärmklipp från webbsidan suicidprev.regionorebrolan.se">
            <a:extLst>
              <a:ext uri="{FF2B5EF4-FFF2-40B4-BE49-F238E27FC236}">
                <a16:creationId xmlns:a16="http://schemas.microsoft.com/office/drawing/2014/main" id="{F5E6D7BB-2EAD-D69B-4DFB-60BE09753B1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1151" r="-1151" b="47344"/>
          <a:stretch/>
        </p:blipFill>
        <p:spPr>
          <a:xfrm>
            <a:off x="4572041" y="-6042"/>
            <a:ext cx="4571959" cy="5149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100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3F5F1-ACAD-B553-C494-40DD811E6920}"/>
              </a:ext>
            </a:extLst>
          </p:cNvPr>
          <p:cNvSpPr>
            <a:spLocks noGrp="1"/>
          </p:cNvSpPr>
          <p:nvPr>
            <p:ph type="title"/>
          </p:nvPr>
        </p:nvSpPr>
        <p:spPr>
          <a:xfrm>
            <a:off x="595314" y="588962"/>
            <a:ext cx="7922286" cy="1017587"/>
          </a:xfrm>
        </p:spPr>
        <p:txBody>
          <a:bodyPr>
            <a:normAutofit/>
          </a:bodyPr>
          <a:lstStyle/>
          <a:p>
            <a:r>
              <a:rPr lang="sv-SE"/>
              <a:t>Frågor?  </a:t>
            </a:r>
          </a:p>
        </p:txBody>
      </p:sp>
      <p:pic>
        <p:nvPicPr>
          <p:cNvPr id="5" name="Platshållare för innehåll 4">
            <a:extLst>
              <a:ext uri="{FF2B5EF4-FFF2-40B4-BE49-F238E27FC236}">
                <a16:creationId xmlns:a16="http://schemas.microsoft.com/office/drawing/2014/main" id="{40B6E744-A5F2-438C-BBED-D7CE82773DC8}"/>
              </a:ext>
              <a:ext uri="{C183D7F6-B498-43B3-948B-1728B52AA6E4}">
                <adec:decorative xmlns:adec="http://schemas.microsoft.com/office/drawing/2017/decorative" val="1"/>
              </a:ext>
            </a:extLst>
          </p:cNvPr>
          <p:cNvPicPr>
            <a:picLocks noGrp="1" noChangeAspect="1"/>
          </p:cNvPicPr>
          <p:nvPr>
            <p:ph idx="1"/>
          </p:nvPr>
        </p:nvPicPr>
        <p:blipFill>
          <a:blip r:embed="rId3"/>
          <a:srcRect t="26080" r="1" b="29589"/>
          <a:stretch>
            <a:fillRect/>
          </a:stretch>
        </p:blipFill>
        <p:spPr>
          <a:xfrm>
            <a:off x="595313" y="1960563"/>
            <a:ext cx="7922285" cy="2634060"/>
          </a:xfrm>
          <a:noFill/>
        </p:spPr>
      </p:pic>
    </p:spTree>
    <p:extLst>
      <p:ext uri="{BB962C8B-B14F-4D97-AF65-F5344CB8AC3E}">
        <p14:creationId xmlns:p14="http://schemas.microsoft.com/office/powerpoint/2010/main" val="20663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1F00819-FD24-EBC7-4012-90B9343F6D20}"/>
              </a:ext>
            </a:extLst>
          </p:cNvPr>
          <p:cNvSpPr>
            <a:spLocks noGrp="1"/>
          </p:cNvSpPr>
          <p:nvPr>
            <p:ph type="title"/>
          </p:nvPr>
        </p:nvSpPr>
        <p:spPr>
          <a:xfrm>
            <a:off x="595314" y="588962"/>
            <a:ext cx="7922286" cy="1017587"/>
          </a:xfrm>
        </p:spPr>
        <p:txBody>
          <a:bodyPr>
            <a:normAutofit fontScale="90000"/>
          </a:bodyPr>
          <a:lstStyle/>
          <a:p>
            <a:pPr algn="ctr"/>
            <a:r>
              <a:rPr lang="sv-SE" sz="3100">
                <a:latin typeface="Arial Rubriker "/>
              </a:rPr>
              <a:t>Tack för mig!</a:t>
            </a:r>
            <a:br>
              <a:rPr lang="sv-SE" sz="3100"/>
            </a:br>
            <a:endParaRPr lang="sv-SE" sz="3100"/>
          </a:p>
        </p:txBody>
      </p:sp>
      <p:pic>
        <p:nvPicPr>
          <p:cNvPr id="10" name="Platshållare för bild 9" descr="Händer som formar hjärta på en strand. Solen, bakom moln, mitt i hjärtat.">
            <a:extLst>
              <a:ext uri="{FF2B5EF4-FFF2-40B4-BE49-F238E27FC236}">
                <a16:creationId xmlns:a16="http://schemas.microsoft.com/office/drawing/2014/main" id="{CF1F43FF-18A6-63BD-C35F-C0428820719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626743" y="1477237"/>
            <a:ext cx="3859428" cy="2634060"/>
          </a:xfrm>
          <a:prstGeom prst="rect">
            <a:avLst/>
          </a:prstGeom>
          <a:noFill/>
        </p:spPr>
      </p:pic>
      <p:sp>
        <p:nvSpPr>
          <p:cNvPr id="2" name="Rubrik 3">
            <a:extLst>
              <a:ext uri="{FF2B5EF4-FFF2-40B4-BE49-F238E27FC236}">
                <a16:creationId xmlns:a16="http://schemas.microsoft.com/office/drawing/2014/main" id="{99A6C60C-18BF-D571-696A-9B7C2C6F49E2}"/>
              </a:ext>
            </a:extLst>
          </p:cNvPr>
          <p:cNvSpPr txBox="1">
            <a:spLocks/>
          </p:cNvSpPr>
          <p:nvPr/>
        </p:nvSpPr>
        <p:spPr>
          <a:xfrm>
            <a:off x="610857" y="4191144"/>
            <a:ext cx="7922286" cy="1017587"/>
          </a:xfrm>
          <a:prstGeom prst="rect">
            <a:avLst/>
          </a:prstGeom>
        </p:spPr>
        <p:txBody>
          <a:bodyPr vert="horz" lIns="0" tIns="0" rIns="0" bIns="0" rtlCol="0" anchor="b">
            <a:norm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a:r>
              <a:rPr lang="sv-SE" sz="3100">
                <a:latin typeface="Arial Rubriker "/>
              </a:rPr>
              <a:t>Ta hand om varandra!</a:t>
            </a:r>
            <a:br>
              <a:rPr lang="sv-SE" sz="3100"/>
            </a:br>
            <a:endParaRPr lang="sv-SE" sz="3100"/>
          </a:p>
        </p:txBody>
      </p:sp>
    </p:spTree>
    <p:extLst>
      <p:ext uri="{BB962C8B-B14F-4D97-AF65-F5344CB8AC3E}">
        <p14:creationId xmlns:p14="http://schemas.microsoft.com/office/powerpoint/2010/main" val="341118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E6F4044-8A2D-2634-D799-23537E6D5720}"/>
              </a:ext>
            </a:extLst>
          </p:cNvPr>
          <p:cNvSpPr>
            <a:spLocks noGrp="1"/>
          </p:cNvSpPr>
          <p:nvPr>
            <p:ph type="title"/>
          </p:nvPr>
        </p:nvSpPr>
        <p:spPr>
          <a:xfrm>
            <a:off x="595314" y="770446"/>
            <a:ext cx="3748086" cy="1017587"/>
          </a:xfrm>
        </p:spPr>
        <p:txBody>
          <a:bodyPr>
            <a:normAutofit fontScale="90000"/>
          </a:bodyPr>
          <a:lstStyle/>
          <a:p>
            <a:r>
              <a:rPr lang="sv-SE" sz="2800" b="1"/>
              <a:t>Har du tankar på att du inte vill leva längre?</a:t>
            </a:r>
            <a:br>
              <a:rPr lang="sv-SE" sz="3200" b="1"/>
            </a:br>
            <a:endParaRPr lang="sv-SE"/>
          </a:p>
        </p:txBody>
      </p:sp>
      <p:sp>
        <p:nvSpPr>
          <p:cNvPr id="6" name="Platshållare för innehåll 5">
            <a:extLst>
              <a:ext uri="{FF2B5EF4-FFF2-40B4-BE49-F238E27FC236}">
                <a16:creationId xmlns:a16="http://schemas.microsoft.com/office/drawing/2014/main" id="{A5AAFB26-B301-6E70-84CE-B0AE22F270D0}"/>
              </a:ext>
            </a:extLst>
          </p:cNvPr>
          <p:cNvSpPr>
            <a:spLocks noGrp="1"/>
          </p:cNvSpPr>
          <p:nvPr>
            <p:ph idx="1"/>
          </p:nvPr>
        </p:nvSpPr>
        <p:spPr>
          <a:xfrm>
            <a:off x="595314" y="1960563"/>
            <a:ext cx="3812380" cy="2257754"/>
          </a:xfrm>
        </p:spPr>
        <p:txBody>
          <a:bodyPr/>
          <a:lstStyle/>
          <a:p>
            <a:pPr marL="0" indent="0">
              <a:buNone/>
            </a:pPr>
            <a:r>
              <a:rPr lang="sv-SE" b="1"/>
              <a:t>Det finns alltid hjälp att få!</a:t>
            </a:r>
          </a:p>
          <a:p>
            <a:r>
              <a:rPr lang="sv-SE" sz="1400" b="1" i="1">
                <a:solidFill>
                  <a:srgbClr val="000000"/>
                </a:solidFill>
              </a:rPr>
              <a:t>Jourhavande medmänniska</a:t>
            </a:r>
            <a:br>
              <a:rPr lang="sv-SE" sz="1400" b="1">
                <a:solidFill>
                  <a:srgbClr val="000000"/>
                </a:solidFill>
              </a:rPr>
            </a:br>
            <a:r>
              <a:rPr lang="sv-SE" sz="1400" b="1" i="1">
                <a:solidFill>
                  <a:srgbClr val="000000"/>
                </a:solidFill>
              </a:rPr>
              <a:t>Ring på telefon 08-702 16 80</a:t>
            </a:r>
            <a:endParaRPr lang="sv-SE" sz="1400" b="1">
              <a:solidFill>
                <a:srgbClr val="000000"/>
              </a:solidFill>
            </a:endParaRPr>
          </a:p>
          <a:p>
            <a:r>
              <a:rPr lang="sv-SE" sz="1400" b="1" i="1">
                <a:solidFill>
                  <a:srgbClr val="000000"/>
                </a:solidFill>
              </a:rPr>
              <a:t>Mind Självmordslinjen</a:t>
            </a:r>
            <a:br>
              <a:rPr lang="sv-SE" sz="1400" b="1">
                <a:solidFill>
                  <a:srgbClr val="000000"/>
                </a:solidFill>
              </a:rPr>
            </a:br>
            <a:r>
              <a:rPr lang="sv-SE" sz="1400" b="1" i="1">
                <a:solidFill>
                  <a:srgbClr val="000000"/>
                </a:solidFill>
              </a:rPr>
              <a:t>Chatt via mind.se eller på telefon 90101</a:t>
            </a:r>
            <a:endParaRPr lang="sv-SE" sz="1400" b="1">
              <a:solidFill>
                <a:srgbClr val="000000"/>
              </a:solidFill>
            </a:endParaRPr>
          </a:p>
          <a:p>
            <a:r>
              <a:rPr lang="sv-SE" sz="1400" b="1" i="1">
                <a:solidFill>
                  <a:srgbClr val="000000"/>
                </a:solidFill>
              </a:rPr>
              <a:t>Ring 1177 om du behöver hjälp med att söka vård</a:t>
            </a:r>
            <a:r>
              <a:rPr lang="sv-SE" sz="1400" i="1">
                <a:solidFill>
                  <a:srgbClr val="000000"/>
                </a:solidFill>
              </a:rPr>
              <a:t>.</a:t>
            </a:r>
          </a:p>
          <a:p>
            <a:r>
              <a:rPr lang="sv-SE" sz="1400">
                <a:hlinkClick r:id="rId3"/>
              </a:rPr>
              <a:t>Till dig som har självmordstankar - 1177</a:t>
            </a:r>
            <a:endParaRPr lang="sv-SE" sz="1400">
              <a:solidFill>
                <a:srgbClr val="000000"/>
              </a:solidFill>
            </a:endParaRPr>
          </a:p>
          <a:p>
            <a:endParaRPr lang="sv-SE"/>
          </a:p>
        </p:txBody>
      </p:sp>
      <p:pic>
        <p:nvPicPr>
          <p:cNvPr id="13" name="Platshållare för bild 1" descr="Livboj">
            <a:extLst>
              <a:ext uri="{FF2B5EF4-FFF2-40B4-BE49-F238E27FC236}">
                <a16:creationId xmlns:a16="http://schemas.microsoft.com/office/drawing/2014/main" id="{AF7AA15C-5497-BC3F-D6A4-D7CDFA4B056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l="20386" r="20386"/>
          <a:stretch>
            <a:fillRect/>
          </a:stretch>
        </p:blipFill>
        <p:spPr>
          <a:xfrm>
            <a:off x="4572000" y="0"/>
            <a:ext cx="4572000" cy="5143500"/>
          </a:xfrm>
        </p:spPr>
      </p:pic>
    </p:spTree>
    <p:extLst>
      <p:ext uri="{BB962C8B-B14F-4D97-AF65-F5344CB8AC3E}">
        <p14:creationId xmlns:p14="http://schemas.microsoft.com/office/powerpoint/2010/main" val="1569952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A7A298-EC52-2D9C-3E14-1336CAFE528A}"/>
              </a:ext>
            </a:extLst>
          </p:cNvPr>
          <p:cNvSpPr>
            <a:spLocks noGrp="1"/>
          </p:cNvSpPr>
          <p:nvPr>
            <p:ph type="title"/>
          </p:nvPr>
        </p:nvSpPr>
        <p:spPr/>
        <p:txBody>
          <a:bodyPr/>
          <a:lstStyle/>
          <a:p>
            <a:r>
              <a:rPr lang="sv-SE"/>
              <a:t>Kontaktuppgifter </a:t>
            </a:r>
          </a:p>
        </p:txBody>
      </p:sp>
      <p:sp>
        <p:nvSpPr>
          <p:cNvPr id="3" name="Platshållare för innehåll 2">
            <a:extLst>
              <a:ext uri="{FF2B5EF4-FFF2-40B4-BE49-F238E27FC236}">
                <a16:creationId xmlns:a16="http://schemas.microsoft.com/office/drawing/2014/main" id="{C250D479-1B6B-9B73-9A67-08E64B92AB2E}"/>
              </a:ext>
            </a:extLst>
          </p:cNvPr>
          <p:cNvSpPr>
            <a:spLocks noGrp="1"/>
          </p:cNvSpPr>
          <p:nvPr>
            <p:ph idx="1"/>
          </p:nvPr>
        </p:nvSpPr>
        <p:spPr/>
        <p:txBody>
          <a:bodyPr/>
          <a:lstStyle/>
          <a:p>
            <a:r>
              <a:rPr lang="sv-SE"/>
              <a:t>Skriv in dina kontaktuppgifter här: </a:t>
            </a:r>
          </a:p>
        </p:txBody>
      </p:sp>
    </p:spTree>
    <p:extLst>
      <p:ext uri="{BB962C8B-B14F-4D97-AF65-F5344CB8AC3E}">
        <p14:creationId xmlns:p14="http://schemas.microsoft.com/office/powerpoint/2010/main" val="174436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4CA275-0308-FDB3-9D24-4D58A8ABA21F}"/>
              </a:ext>
            </a:extLst>
          </p:cNvPr>
          <p:cNvSpPr>
            <a:spLocks noGrp="1"/>
          </p:cNvSpPr>
          <p:nvPr>
            <p:ph type="title"/>
          </p:nvPr>
        </p:nvSpPr>
        <p:spPr/>
        <p:txBody>
          <a:bodyPr/>
          <a:lstStyle/>
          <a:p>
            <a:r>
              <a:rPr lang="sv-SE"/>
              <a:t>Suicid/självmord</a:t>
            </a:r>
          </a:p>
        </p:txBody>
      </p:sp>
      <p:sp>
        <p:nvSpPr>
          <p:cNvPr id="3" name="Platshållare för innehåll 2">
            <a:extLst>
              <a:ext uri="{FF2B5EF4-FFF2-40B4-BE49-F238E27FC236}">
                <a16:creationId xmlns:a16="http://schemas.microsoft.com/office/drawing/2014/main" id="{28D03474-B143-C8A2-A135-3090B31B2D32}"/>
              </a:ext>
            </a:extLst>
          </p:cNvPr>
          <p:cNvSpPr>
            <a:spLocks noGrp="1"/>
          </p:cNvSpPr>
          <p:nvPr>
            <p:ph idx="1"/>
          </p:nvPr>
        </p:nvSpPr>
        <p:spPr/>
        <p:txBody>
          <a:bodyPr/>
          <a:lstStyle/>
          <a:p>
            <a:pPr marL="0" indent="0">
              <a:buNone/>
            </a:pPr>
            <a:r>
              <a:rPr lang="sv-SE">
                <a:solidFill>
                  <a:srgbClr val="333333"/>
                </a:solidFill>
              </a:rPr>
              <a:t>Suicid, det vill säga att ta sitt eget liv, är den vanligaste yttre orsaken till att människor dör i Sverige. Död genom suicid är nästan alltid en konsekvens av outhärdligt psykiskt lidande. Suicid leder ofta till stort lidande och försämrad hälsa även för närstående och andra berörda, till exempel hälso- och sjukvårdspersonal</a:t>
            </a:r>
          </a:p>
          <a:p>
            <a:endParaRPr lang="sv-SE"/>
          </a:p>
        </p:txBody>
      </p:sp>
    </p:spTree>
    <p:extLst>
      <p:ext uri="{BB962C8B-B14F-4D97-AF65-F5344CB8AC3E}">
        <p14:creationId xmlns:p14="http://schemas.microsoft.com/office/powerpoint/2010/main" val="308567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C821D-98D3-6B84-D888-9231F79CD4B6}"/>
              </a:ext>
            </a:extLst>
          </p:cNvPr>
          <p:cNvSpPr>
            <a:spLocks noGrp="1"/>
          </p:cNvSpPr>
          <p:nvPr>
            <p:ph type="title"/>
          </p:nvPr>
        </p:nvSpPr>
        <p:spPr/>
        <p:txBody>
          <a:bodyPr/>
          <a:lstStyle/>
          <a:p>
            <a:r>
              <a:rPr lang="sv-SE"/>
              <a:t>Suicidprevention </a:t>
            </a:r>
          </a:p>
        </p:txBody>
      </p:sp>
      <p:sp>
        <p:nvSpPr>
          <p:cNvPr id="3" name="Platshållare för innehåll 2">
            <a:extLst>
              <a:ext uri="{FF2B5EF4-FFF2-40B4-BE49-F238E27FC236}">
                <a16:creationId xmlns:a16="http://schemas.microsoft.com/office/drawing/2014/main" id="{918CEE03-D5E4-BE7B-346B-7ED4AA1E99A7}"/>
              </a:ext>
            </a:extLst>
          </p:cNvPr>
          <p:cNvSpPr>
            <a:spLocks noGrp="1"/>
          </p:cNvSpPr>
          <p:nvPr>
            <p:ph idx="1"/>
          </p:nvPr>
        </p:nvSpPr>
        <p:spPr/>
        <p:txBody>
          <a:bodyPr/>
          <a:lstStyle/>
          <a:p>
            <a:pPr marL="0" indent="0">
              <a:buNone/>
            </a:pPr>
            <a:r>
              <a:rPr lang="sv-SE"/>
              <a:t>Att förebygga suicid kallas för suicidprevention och är en viktig del av arbetet med psykisk hälsa. Det handlar om att förebygga att något oönskat händer i framtiden. Suicidprevention kan till exempel vara utbildning, informationsinsatser, metodutveckling, begränsning av medel och metoder samt efterlevandestöd för att förhindra och minska antalet suicidförsök och suicid.</a:t>
            </a:r>
            <a:endParaRPr lang="sv-SE" sz="2400">
              <a:ea typeface="Times New Roman" panose="02020603050405020304" pitchFamily="18" charset="0"/>
            </a:endParaRPr>
          </a:p>
          <a:p>
            <a:endParaRPr lang="sv-SE"/>
          </a:p>
        </p:txBody>
      </p:sp>
    </p:spTree>
    <p:extLst>
      <p:ext uri="{BB962C8B-B14F-4D97-AF65-F5344CB8AC3E}">
        <p14:creationId xmlns:p14="http://schemas.microsoft.com/office/powerpoint/2010/main" val="164953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59424B-C63B-6F0F-22FB-913D83F20B62}"/>
              </a:ext>
            </a:extLst>
          </p:cNvPr>
          <p:cNvSpPr>
            <a:spLocks noGrp="1"/>
          </p:cNvSpPr>
          <p:nvPr>
            <p:ph type="title"/>
          </p:nvPr>
        </p:nvSpPr>
        <p:spPr>
          <a:xfrm>
            <a:off x="293866" y="536051"/>
            <a:ext cx="7922286" cy="1017587"/>
          </a:xfrm>
        </p:spPr>
        <p:txBody>
          <a:bodyPr/>
          <a:lstStyle/>
          <a:p>
            <a:r>
              <a:rPr lang="sv-SE"/>
              <a:t>Visste du att …</a:t>
            </a:r>
          </a:p>
        </p:txBody>
      </p:sp>
      <p:sp>
        <p:nvSpPr>
          <p:cNvPr id="3" name="Platshållare för innehåll 2">
            <a:extLst>
              <a:ext uri="{FF2B5EF4-FFF2-40B4-BE49-F238E27FC236}">
                <a16:creationId xmlns:a16="http://schemas.microsoft.com/office/drawing/2014/main" id="{85AED5EB-7791-424E-481C-F0845301E41B}"/>
              </a:ext>
            </a:extLst>
          </p:cNvPr>
          <p:cNvSpPr>
            <a:spLocks noGrp="1"/>
          </p:cNvSpPr>
          <p:nvPr>
            <p:ph idx="1"/>
          </p:nvPr>
        </p:nvSpPr>
        <p:spPr>
          <a:xfrm>
            <a:off x="293866" y="1249837"/>
            <a:ext cx="4445302" cy="2647950"/>
          </a:xfrm>
        </p:spPr>
        <p:txBody>
          <a:bodyPr/>
          <a:lstStyle/>
          <a:p>
            <a:pPr>
              <a:lnSpc>
                <a:spcPct val="120000"/>
              </a:lnSpc>
            </a:pPr>
            <a:r>
              <a:rPr lang="sv-SE" sz="2000" b="0" i="0">
                <a:effectLst/>
              </a:rPr>
              <a:t>Varje år dör cirka 1 500 </a:t>
            </a:r>
            <a:r>
              <a:rPr lang="sv-SE" sz="2000"/>
              <a:t>i suicid, </a:t>
            </a:r>
            <a:r>
              <a:rPr lang="sv-SE" sz="2000" b="0" i="0">
                <a:effectLst/>
              </a:rPr>
              <a:t>fyra per dag, en person var sjätte timme. </a:t>
            </a:r>
          </a:p>
          <a:p>
            <a:pPr>
              <a:lnSpc>
                <a:spcPct val="120000"/>
              </a:lnSpc>
            </a:pPr>
            <a:r>
              <a:rPr lang="sv-SE" sz="2000" b="0" i="0">
                <a:effectLst/>
              </a:rPr>
              <a:t>Sju gånger fler än i trafiken.</a:t>
            </a:r>
          </a:p>
          <a:p>
            <a:pPr>
              <a:lnSpc>
                <a:spcPct val="120000"/>
              </a:lnSpc>
            </a:pPr>
            <a:r>
              <a:rPr lang="sv-SE" sz="2000" b="0" i="0">
                <a:effectLst/>
              </a:rPr>
              <a:t>70 procent är män.</a:t>
            </a:r>
          </a:p>
          <a:p>
            <a:pPr>
              <a:lnSpc>
                <a:spcPct val="120000"/>
              </a:lnSpc>
            </a:pPr>
            <a:r>
              <a:rPr lang="sv-SE" sz="2000"/>
              <a:t>Samhällskostnad: </a:t>
            </a:r>
            <a:r>
              <a:rPr lang="sv-SE" sz="2000" b="0" i="0">
                <a:effectLst/>
              </a:rPr>
              <a:t>9 miljarder kronor, 38 000 förlorade levnadsår.</a:t>
            </a:r>
          </a:p>
          <a:p>
            <a:pPr>
              <a:lnSpc>
                <a:spcPct val="120000"/>
              </a:lnSpc>
            </a:pPr>
            <a:r>
              <a:rPr lang="sv-SE" sz="2000" b="0" i="0">
                <a:effectLst/>
              </a:rPr>
              <a:t>Varannan svensk </a:t>
            </a:r>
            <a:r>
              <a:rPr lang="sv-SE" sz="2000"/>
              <a:t>är </a:t>
            </a:r>
            <a:r>
              <a:rPr lang="sv-SE" sz="2000" b="0" i="0">
                <a:effectLst/>
              </a:rPr>
              <a:t>bekant med någon som har gått bort i suicid</a:t>
            </a:r>
            <a:br>
              <a:rPr lang="sv-SE" sz="900" b="0" i="0">
                <a:effectLst/>
              </a:rPr>
            </a:br>
            <a:endParaRPr lang="sv-SE" sz="900"/>
          </a:p>
          <a:p>
            <a:endParaRPr lang="sv-SE"/>
          </a:p>
        </p:txBody>
      </p:sp>
      <p:pic>
        <p:nvPicPr>
          <p:cNvPr id="6" name="Platshållare för innehåll 5" descr="Livboj vid vatten">
            <a:extLst>
              <a:ext uri="{FF2B5EF4-FFF2-40B4-BE49-F238E27FC236}">
                <a16:creationId xmlns:a16="http://schemas.microsoft.com/office/drawing/2014/main" id="{BF651C1F-CA30-8240-F9EF-59556C39AEA8}"/>
              </a:ext>
            </a:extLst>
          </p:cNvPr>
          <p:cNvPicPr>
            <a:picLocks noGrp="1" noChangeAspect="1"/>
          </p:cNvPicPr>
          <p:nvPr>
            <p:ph idx="13"/>
          </p:nvPr>
        </p:nvPicPr>
        <p:blipFill rotWithShape="1">
          <a:blip r:embed="rId3"/>
          <a:srcRect r="13119"/>
          <a:stretch/>
        </p:blipFill>
        <p:spPr>
          <a:xfrm>
            <a:off x="4809504" y="1449408"/>
            <a:ext cx="4334496" cy="3326005"/>
          </a:xfrm>
        </p:spPr>
      </p:pic>
    </p:spTree>
    <p:extLst>
      <p:ext uri="{BB962C8B-B14F-4D97-AF65-F5344CB8AC3E}">
        <p14:creationId xmlns:p14="http://schemas.microsoft.com/office/powerpoint/2010/main" val="101807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E6F4044-8A2D-2634-D799-23537E6D5720}"/>
              </a:ext>
            </a:extLst>
          </p:cNvPr>
          <p:cNvSpPr>
            <a:spLocks noGrp="1"/>
          </p:cNvSpPr>
          <p:nvPr>
            <p:ph type="title"/>
          </p:nvPr>
        </p:nvSpPr>
        <p:spPr>
          <a:xfrm>
            <a:off x="282222" y="770446"/>
            <a:ext cx="4391377" cy="1017587"/>
          </a:xfrm>
        </p:spPr>
        <p:txBody>
          <a:bodyPr/>
          <a:lstStyle/>
          <a:p>
            <a:r>
              <a:rPr lang="sv-SE" sz="2800"/>
              <a:t>Varför tar någon sitt liv?</a:t>
            </a:r>
            <a:br>
              <a:rPr lang="sv-SE" sz="3200" b="1"/>
            </a:br>
            <a:endParaRPr lang="sv-SE"/>
          </a:p>
        </p:txBody>
      </p:sp>
      <p:sp>
        <p:nvSpPr>
          <p:cNvPr id="6" name="Platshållare för innehåll 5">
            <a:extLst>
              <a:ext uri="{FF2B5EF4-FFF2-40B4-BE49-F238E27FC236}">
                <a16:creationId xmlns:a16="http://schemas.microsoft.com/office/drawing/2014/main" id="{A5AAFB26-B301-6E70-84CE-B0AE22F270D0}"/>
              </a:ext>
            </a:extLst>
          </p:cNvPr>
          <p:cNvSpPr>
            <a:spLocks noGrp="1"/>
          </p:cNvSpPr>
          <p:nvPr>
            <p:ph idx="1"/>
          </p:nvPr>
        </p:nvSpPr>
        <p:spPr>
          <a:xfrm>
            <a:off x="380824" y="1633185"/>
            <a:ext cx="3581575" cy="2257754"/>
          </a:xfrm>
        </p:spPr>
        <p:txBody>
          <a:bodyPr/>
          <a:lstStyle/>
          <a:p>
            <a:r>
              <a:rPr lang="sv-SE"/>
              <a:t>Det finns ingen enkel förklaring</a:t>
            </a:r>
          </a:p>
          <a:p>
            <a:r>
              <a:rPr lang="sv-SE"/>
              <a:t>Svåra livshändelser påverkar</a:t>
            </a:r>
          </a:p>
          <a:p>
            <a:r>
              <a:rPr lang="sv-SE"/>
              <a:t>Psykologiska olycksfall</a:t>
            </a:r>
          </a:p>
          <a:p>
            <a:r>
              <a:rPr lang="sv-SE"/>
              <a:t>Hela samhällets ansvar</a:t>
            </a:r>
            <a:endParaRPr lang="sv-SE">
              <a:effectLst/>
            </a:endParaRPr>
          </a:p>
          <a:p>
            <a:endParaRPr lang="sv-SE"/>
          </a:p>
        </p:txBody>
      </p:sp>
      <p:pic>
        <p:nvPicPr>
          <p:cNvPr id="2" name="Platshållare för bild 1" descr="Livboj vid vatten">
            <a:extLst>
              <a:ext uri="{FF2B5EF4-FFF2-40B4-BE49-F238E27FC236}">
                <a16:creationId xmlns:a16="http://schemas.microsoft.com/office/drawing/2014/main" id="{77C83C57-32BE-D9AC-412C-41B361BA1E1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0386" r="20386"/>
          <a:stretch>
            <a:fillRect/>
          </a:stretch>
        </p:blipFill>
        <p:spPr>
          <a:xfrm>
            <a:off x="4572000" y="0"/>
            <a:ext cx="4572000" cy="5143500"/>
          </a:xfrm>
        </p:spPr>
      </p:pic>
      <p:pic>
        <p:nvPicPr>
          <p:cNvPr id="3" name="Platshållare för innehåll 5">
            <a:extLst>
              <a:ext uri="{FF2B5EF4-FFF2-40B4-BE49-F238E27FC236}">
                <a16:creationId xmlns:a16="http://schemas.microsoft.com/office/drawing/2014/main" id="{52A8B8D5-4F46-E1F9-A706-E613658F26AF}"/>
              </a:ext>
              <a:ext uri="{C183D7F6-B498-43B3-948B-1728B52AA6E4}">
                <adec:decorative xmlns:adec="http://schemas.microsoft.com/office/drawing/2017/decorative" val="1"/>
              </a:ext>
            </a:extLst>
          </p:cNvPr>
          <p:cNvPicPr>
            <a:picLocks noChangeAspect="1"/>
          </p:cNvPicPr>
          <p:nvPr/>
        </p:nvPicPr>
        <p:blipFill rotWithShape="1">
          <a:blip r:embed="rId4"/>
          <a:srcRect r="13119"/>
          <a:stretch/>
        </p:blipFill>
        <p:spPr>
          <a:xfrm>
            <a:off x="4809504" y="1449408"/>
            <a:ext cx="4334496" cy="3326005"/>
          </a:xfrm>
          <a:solidFill>
            <a:schemeClr val="bg2">
              <a:lumMod val="20000"/>
              <a:lumOff val="80000"/>
            </a:schemeClr>
          </a:solidFill>
        </p:spPr>
      </p:pic>
      <p:pic>
        <p:nvPicPr>
          <p:cNvPr id="4" name="Platshållare för innehåll 5" descr="En bild som visar Livboj, vatten, utomhus, himmel&#10;&#10;Automatiskt genererad beskrivning">
            <a:extLst>
              <a:ext uri="{FF2B5EF4-FFF2-40B4-BE49-F238E27FC236}">
                <a16:creationId xmlns:a16="http://schemas.microsoft.com/office/drawing/2014/main" id="{A0D70AEF-D321-B1B2-38D6-11D8677605F0}"/>
              </a:ext>
            </a:extLst>
          </p:cNvPr>
          <p:cNvPicPr>
            <a:picLocks noChangeAspect="1"/>
          </p:cNvPicPr>
          <p:nvPr/>
        </p:nvPicPr>
        <p:blipFill rotWithShape="1">
          <a:blip r:embed="rId4"/>
          <a:srcRect r="13119"/>
          <a:stretch/>
        </p:blipFill>
        <p:spPr>
          <a:xfrm>
            <a:off x="4961904" y="1601808"/>
            <a:ext cx="4334496" cy="3326005"/>
          </a:xfrm>
          <a:solidFill>
            <a:schemeClr val="bg2">
              <a:lumMod val="20000"/>
              <a:lumOff val="80000"/>
            </a:schemeClr>
          </a:solidFill>
        </p:spPr>
      </p:pic>
    </p:spTree>
    <p:extLst>
      <p:ext uri="{BB962C8B-B14F-4D97-AF65-F5344CB8AC3E}">
        <p14:creationId xmlns:p14="http://schemas.microsoft.com/office/powerpoint/2010/main" val="66320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6ADE0-D74E-28B8-2E6D-43CCD3991125}"/>
              </a:ext>
            </a:extLst>
          </p:cNvPr>
          <p:cNvSpPr>
            <a:spLocks noGrp="1"/>
          </p:cNvSpPr>
          <p:nvPr>
            <p:ph type="title"/>
          </p:nvPr>
        </p:nvSpPr>
        <p:spPr/>
        <p:txBody>
          <a:bodyPr/>
          <a:lstStyle/>
          <a:p>
            <a:br>
              <a:rPr lang="sv-SE"/>
            </a:br>
            <a:br>
              <a:rPr lang="sv-SE" sz="4000"/>
            </a:br>
            <a:r>
              <a:rPr lang="sv-SE" sz="4000"/>
              <a:t>     </a:t>
            </a:r>
            <a:r>
              <a:rPr lang="sv-SE" sz="4000">
                <a:latin typeface="Arial" panose="020B0604020202020204" pitchFamily="34" charset="0"/>
                <a:cs typeface="Arial" panose="020B0604020202020204" pitchFamily="34" charset="0"/>
              </a:rPr>
              <a:t>Suicidtalet 2019 - 2024</a:t>
            </a:r>
            <a:endParaRPr lang="sv-SE">
              <a:latin typeface="Arial" panose="020B0604020202020204" pitchFamily="34" charset="0"/>
              <a:cs typeface="Arial" panose="020B0604020202020204" pitchFamily="34" charset="0"/>
            </a:endParaRPr>
          </a:p>
        </p:txBody>
      </p:sp>
      <p:graphicFrame>
        <p:nvGraphicFramePr>
          <p:cNvPr id="4" name="Platshållare för innehåll 3" descr="Tabell med sucidtal">
            <a:extLst>
              <a:ext uri="{FF2B5EF4-FFF2-40B4-BE49-F238E27FC236}">
                <a16:creationId xmlns:a16="http://schemas.microsoft.com/office/drawing/2014/main" id="{446F0203-A61D-B2BF-A677-882F688754FE}"/>
              </a:ext>
            </a:extLst>
          </p:cNvPr>
          <p:cNvGraphicFramePr>
            <a:graphicFrameLocks noGrp="1"/>
          </p:cNvGraphicFramePr>
          <p:nvPr>
            <p:ph idx="1"/>
            <p:extLst>
              <p:ext uri="{D42A27DB-BD31-4B8C-83A1-F6EECF244321}">
                <p14:modId xmlns:p14="http://schemas.microsoft.com/office/powerpoint/2010/main" val="1717050805"/>
              </p:ext>
            </p:extLst>
          </p:nvPr>
        </p:nvGraphicFramePr>
        <p:xfrm>
          <a:off x="595312" y="1960563"/>
          <a:ext cx="8270080" cy="1320800"/>
        </p:xfrm>
        <a:graphic>
          <a:graphicData uri="http://schemas.openxmlformats.org/drawingml/2006/table">
            <a:tbl>
              <a:tblPr firstRow="1" bandRow="1">
                <a:tableStyleId>{5C22544A-7EE6-4342-B048-85BDC9FD1C3A}</a:tableStyleId>
              </a:tblPr>
              <a:tblGrid>
                <a:gridCol w="1033760">
                  <a:extLst>
                    <a:ext uri="{9D8B030D-6E8A-4147-A177-3AD203B41FA5}">
                      <a16:colId xmlns:a16="http://schemas.microsoft.com/office/drawing/2014/main" val="1240484378"/>
                    </a:ext>
                  </a:extLst>
                </a:gridCol>
                <a:gridCol w="1033760">
                  <a:extLst>
                    <a:ext uri="{9D8B030D-6E8A-4147-A177-3AD203B41FA5}">
                      <a16:colId xmlns:a16="http://schemas.microsoft.com/office/drawing/2014/main" val="4005584969"/>
                    </a:ext>
                  </a:extLst>
                </a:gridCol>
                <a:gridCol w="1033760">
                  <a:extLst>
                    <a:ext uri="{9D8B030D-6E8A-4147-A177-3AD203B41FA5}">
                      <a16:colId xmlns:a16="http://schemas.microsoft.com/office/drawing/2014/main" val="2151372500"/>
                    </a:ext>
                  </a:extLst>
                </a:gridCol>
                <a:gridCol w="1033760">
                  <a:extLst>
                    <a:ext uri="{9D8B030D-6E8A-4147-A177-3AD203B41FA5}">
                      <a16:colId xmlns:a16="http://schemas.microsoft.com/office/drawing/2014/main" val="1405709937"/>
                    </a:ext>
                  </a:extLst>
                </a:gridCol>
                <a:gridCol w="1033760">
                  <a:extLst>
                    <a:ext uri="{9D8B030D-6E8A-4147-A177-3AD203B41FA5}">
                      <a16:colId xmlns:a16="http://schemas.microsoft.com/office/drawing/2014/main" val="2803905507"/>
                    </a:ext>
                  </a:extLst>
                </a:gridCol>
                <a:gridCol w="1033760">
                  <a:extLst>
                    <a:ext uri="{9D8B030D-6E8A-4147-A177-3AD203B41FA5}">
                      <a16:colId xmlns:a16="http://schemas.microsoft.com/office/drawing/2014/main" val="227700745"/>
                    </a:ext>
                  </a:extLst>
                </a:gridCol>
                <a:gridCol w="938809">
                  <a:extLst>
                    <a:ext uri="{9D8B030D-6E8A-4147-A177-3AD203B41FA5}">
                      <a16:colId xmlns:a16="http://schemas.microsoft.com/office/drawing/2014/main" val="3283954966"/>
                    </a:ext>
                  </a:extLst>
                </a:gridCol>
                <a:gridCol w="1128711">
                  <a:extLst>
                    <a:ext uri="{9D8B030D-6E8A-4147-A177-3AD203B41FA5}">
                      <a16:colId xmlns:a16="http://schemas.microsoft.com/office/drawing/2014/main" val="3812399321"/>
                    </a:ext>
                  </a:extLst>
                </a:gridCol>
              </a:tblGrid>
              <a:tr h="370840">
                <a:tc>
                  <a:txBody>
                    <a:bodyPr/>
                    <a:lstStyle/>
                    <a:p>
                      <a:pPr algn="ctr"/>
                      <a:r>
                        <a:rPr lang="sv-SE" sz="1400"/>
                        <a:t>Suicidtalet</a:t>
                      </a:r>
                    </a:p>
                  </a:txBody>
                  <a:tcPr/>
                </a:tc>
                <a:tc>
                  <a:txBody>
                    <a:bodyPr/>
                    <a:lstStyle/>
                    <a:p>
                      <a:pPr algn="ctr"/>
                      <a:r>
                        <a:rPr lang="sv-SE" sz="1400"/>
                        <a:t>2019</a:t>
                      </a:r>
                    </a:p>
                  </a:txBody>
                  <a:tcPr/>
                </a:tc>
                <a:tc>
                  <a:txBody>
                    <a:bodyPr/>
                    <a:lstStyle/>
                    <a:p>
                      <a:pPr algn="ctr"/>
                      <a:r>
                        <a:rPr lang="sv-SE" sz="1400"/>
                        <a:t>2020 </a:t>
                      </a:r>
                    </a:p>
                  </a:txBody>
                  <a:tcPr/>
                </a:tc>
                <a:tc>
                  <a:txBody>
                    <a:bodyPr/>
                    <a:lstStyle/>
                    <a:p>
                      <a:pPr algn="ctr"/>
                      <a:r>
                        <a:rPr lang="sv-SE" sz="1400"/>
                        <a:t>2021</a:t>
                      </a:r>
                    </a:p>
                  </a:txBody>
                  <a:tcPr/>
                </a:tc>
                <a:tc>
                  <a:txBody>
                    <a:bodyPr/>
                    <a:lstStyle/>
                    <a:p>
                      <a:pPr algn="ctr"/>
                      <a:r>
                        <a:rPr lang="sv-SE" sz="1400"/>
                        <a:t>2022</a:t>
                      </a:r>
                    </a:p>
                  </a:txBody>
                  <a:tcPr/>
                </a:tc>
                <a:tc>
                  <a:txBody>
                    <a:bodyPr/>
                    <a:lstStyle/>
                    <a:p>
                      <a:pPr algn="ctr"/>
                      <a:r>
                        <a:rPr lang="sv-SE" sz="1400"/>
                        <a:t>2023</a:t>
                      </a:r>
                    </a:p>
                  </a:txBody>
                  <a:tcPr/>
                </a:tc>
                <a:tc>
                  <a:txBody>
                    <a:bodyPr/>
                    <a:lstStyle/>
                    <a:p>
                      <a:pPr algn="ctr"/>
                      <a:r>
                        <a:rPr lang="sv-SE" sz="1400"/>
                        <a:t>2024</a:t>
                      </a:r>
                    </a:p>
                  </a:txBody>
                  <a:tcPr/>
                </a:tc>
                <a:tc>
                  <a:txBody>
                    <a:bodyPr/>
                    <a:lstStyle/>
                    <a:p>
                      <a:pPr algn="ctr"/>
                      <a:r>
                        <a:rPr lang="sv-SE" sz="1400"/>
                        <a:t>Medelvärde</a:t>
                      </a:r>
                    </a:p>
                  </a:txBody>
                  <a:tcPr/>
                </a:tc>
                <a:extLst>
                  <a:ext uri="{0D108BD9-81ED-4DB2-BD59-A6C34878D82A}">
                    <a16:rowId xmlns:a16="http://schemas.microsoft.com/office/drawing/2014/main" val="903522410"/>
                  </a:ext>
                </a:extLst>
              </a:tr>
              <a:tr h="370840">
                <a:tc>
                  <a:txBody>
                    <a:bodyPr/>
                    <a:lstStyle/>
                    <a:p>
                      <a:pPr algn="l"/>
                      <a:r>
                        <a:rPr lang="sv-SE" sz="1600"/>
                        <a:t>Riket </a:t>
                      </a:r>
                    </a:p>
                  </a:txBody>
                  <a:tcPr/>
                </a:tc>
                <a:tc>
                  <a:txBody>
                    <a:bodyPr/>
                    <a:lstStyle/>
                    <a:p>
                      <a:pPr algn="r"/>
                      <a:r>
                        <a:rPr lang="sv-SE" sz="1600"/>
                        <a:t>19</a:t>
                      </a:r>
                    </a:p>
                  </a:txBody>
                  <a:tcPr/>
                </a:tc>
                <a:tc>
                  <a:txBody>
                    <a:bodyPr/>
                    <a:lstStyle/>
                    <a:p>
                      <a:pPr algn="r"/>
                      <a:r>
                        <a:rPr lang="sv-SE" sz="1600"/>
                        <a:t>17</a:t>
                      </a:r>
                    </a:p>
                  </a:txBody>
                  <a:tcPr/>
                </a:tc>
                <a:tc>
                  <a:txBody>
                    <a:bodyPr/>
                    <a:lstStyle/>
                    <a:p>
                      <a:pPr algn="r"/>
                      <a:r>
                        <a:rPr lang="sv-SE" sz="1600"/>
                        <a:t>17,6</a:t>
                      </a:r>
                    </a:p>
                  </a:txBody>
                  <a:tcPr/>
                </a:tc>
                <a:tc>
                  <a:txBody>
                    <a:bodyPr/>
                    <a:lstStyle/>
                    <a:p>
                      <a:pPr algn="r"/>
                      <a:r>
                        <a:rPr lang="sv-SE" sz="1600"/>
                        <a:t>18</a:t>
                      </a:r>
                    </a:p>
                  </a:txBody>
                  <a:tcPr/>
                </a:tc>
                <a:tc>
                  <a:txBody>
                    <a:bodyPr/>
                    <a:lstStyle/>
                    <a:p>
                      <a:pPr algn="r"/>
                      <a:r>
                        <a:rPr lang="sv-SE" sz="1600"/>
                        <a:t>18,4</a:t>
                      </a:r>
                    </a:p>
                  </a:txBody>
                  <a:tcPr/>
                </a:tc>
                <a:tc>
                  <a:txBody>
                    <a:bodyPr/>
                    <a:lstStyle/>
                    <a:p>
                      <a:pPr algn="r"/>
                      <a:r>
                        <a:rPr lang="sv-SE" sz="1600"/>
                        <a:t>16,4</a:t>
                      </a:r>
                    </a:p>
                  </a:txBody>
                  <a:tcPr/>
                </a:tc>
                <a:tc>
                  <a:txBody>
                    <a:bodyPr/>
                    <a:lstStyle/>
                    <a:p>
                      <a:pPr algn="r"/>
                      <a:r>
                        <a:rPr lang="sv-SE" sz="1600"/>
                        <a:t>17,5</a:t>
                      </a:r>
                    </a:p>
                  </a:txBody>
                  <a:tcPr/>
                </a:tc>
                <a:extLst>
                  <a:ext uri="{0D108BD9-81ED-4DB2-BD59-A6C34878D82A}">
                    <a16:rowId xmlns:a16="http://schemas.microsoft.com/office/drawing/2014/main" val="4072158382"/>
                  </a:ext>
                </a:extLst>
              </a:tr>
              <a:tr h="370840">
                <a:tc>
                  <a:txBody>
                    <a:bodyPr/>
                    <a:lstStyle/>
                    <a:p>
                      <a:pPr algn="l"/>
                      <a:r>
                        <a:rPr lang="sv-SE" sz="1600"/>
                        <a:t>Örebro län</a:t>
                      </a:r>
                    </a:p>
                  </a:txBody>
                  <a:tcPr/>
                </a:tc>
                <a:tc>
                  <a:txBody>
                    <a:bodyPr/>
                    <a:lstStyle/>
                    <a:p>
                      <a:pPr algn="r"/>
                      <a:r>
                        <a:rPr lang="sv-SE" sz="1600"/>
                        <a:t>17,6</a:t>
                      </a:r>
                    </a:p>
                  </a:txBody>
                  <a:tcPr/>
                </a:tc>
                <a:tc>
                  <a:txBody>
                    <a:bodyPr/>
                    <a:lstStyle/>
                    <a:p>
                      <a:pPr algn="r"/>
                      <a:r>
                        <a:rPr lang="sv-SE" sz="1600"/>
                        <a:t>13,1</a:t>
                      </a:r>
                    </a:p>
                  </a:txBody>
                  <a:tcPr/>
                </a:tc>
                <a:tc>
                  <a:txBody>
                    <a:bodyPr/>
                    <a:lstStyle/>
                    <a:p>
                      <a:pPr algn="r"/>
                      <a:r>
                        <a:rPr lang="sv-SE" sz="1600"/>
                        <a:t>18,6</a:t>
                      </a:r>
                    </a:p>
                  </a:txBody>
                  <a:tcPr/>
                </a:tc>
                <a:tc>
                  <a:txBody>
                    <a:bodyPr/>
                    <a:lstStyle/>
                    <a:p>
                      <a:pPr algn="r"/>
                      <a:r>
                        <a:rPr lang="sv-SE" sz="1600"/>
                        <a:t>16,6</a:t>
                      </a:r>
                    </a:p>
                  </a:txBody>
                  <a:tcPr/>
                </a:tc>
                <a:tc>
                  <a:txBody>
                    <a:bodyPr/>
                    <a:lstStyle/>
                    <a:p>
                      <a:pPr algn="r"/>
                      <a:r>
                        <a:rPr lang="sv-SE" sz="1600"/>
                        <a:t>26,3</a:t>
                      </a:r>
                    </a:p>
                  </a:txBody>
                  <a:tcPr/>
                </a:tc>
                <a:tc>
                  <a:txBody>
                    <a:bodyPr/>
                    <a:lstStyle/>
                    <a:p>
                      <a:pPr algn="r"/>
                      <a:r>
                        <a:rPr lang="sv-SE" sz="1600"/>
                        <a:t>8,6</a:t>
                      </a:r>
                    </a:p>
                  </a:txBody>
                  <a:tcPr/>
                </a:tc>
                <a:tc>
                  <a:txBody>
                    <a:bodyPr/>
                    <a:lstStyle/>
                    <a:p>
                      <a:pPr algn="r"/>
                      <a:r>
                        <a:rPr lang="sv-SE" sz="1600"/>
                        <a:t>16,6</a:t>
                      </a:r>
                    </a:p>
                  </a:txBody>
                  <a:tcPr/>
                </a:tc>
                <a:extLst>
                  <a:ext uri="{0D108BD9-81ED-4DB2-BD59-A6C34878D82A}">
                    <a16:rowId xmlns:a16="http://schemas.microsoft.com/office/drawing/2014/main" val="343561940"/>
                  </a:ext>
                </a:extLst>
              </a:tr>
            </a:tbl>
          </a:graphicData>
        </a:graphic>
      </p:graphicFrame>
      <p:sp>
        <p:nvSpPr>
          <p:cNvPr id="3" name="textruta 2">
            <a:extLst>
              <a:ext uri="{FF2B5EF4-FFF2-40B4-BE49-F238E27FC236}">
                <a16:creationId xmlns:a16="http://schemas.microsoft.com/office/drawing/2014/main" id="{C4E6DF6B-933F-3509-178B-5A044D825153}"/>
              </a:ext>
            </a:extLst>
          </p:cNvPr>
          <p:cNvSpPr txBox="1"/>
          <p:nvPr/>
        </p:nvSpPr>
        <p:spPr>
          <a:xfrm>
            <a:off x="1021338" y="3428683"/>
            <a:ext cx="7301779" cy="400110"/>
          </a:xfrm>
          <a:prstGeom prst="rect">
            <a:avLst/>
          </a:prstGeom>
          <a:noFill/>
        </p:spPr>
        <p:txBody>
          <a:bodyPr wrap="square" rtlCol="0">
            <a:spAutoFit/>
          </a:bodyPr>
          <a:lstStyle/>
          <a:p>
            <a:endParaRPr lang="sv-SE" sz="1100" i="1">
              <a:latin typeface="Arial" panose="020B0604020202020204" pitchFamily="34" charset="0"/>
              <a:cs typeface="Arial" panose="020B0604020202020204" pitchFamily="34" charset="0"/>
            </a:endParaRPr>
          </a:p>
          <a:p>
            <a:endParaRPr lang="sv-SE" sz="900" i="1"/>
          </a:p>
        </p:txBody>
      </p:sp>
    </p:spTree>
    <p:extLst>
      <p:ext uri="{BB962C8B-B14F-4D97-AF65-F5344CB8AC3E}">
        <p14:creationId xmlns:p14="http://schemas.microsoft.com/office/powerpoint/2010/main" val="138580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D553384F-1826-7A8F-F797-67E578DB6FB6}"/>
              </a:ext>
            </a:extLst>
          </p:cNvPr>
          <p:cNvSpPr>
            <a:spLocks noGrp="1"/>
          </p:cNvSpPr>
          <p:nvPr>
            <p:ph idx="1"/>
          </p:nvPr>
        </p:nvSpPr>
        <p:spPr>
          <a:xfrm>
            <a:off x="360109" y="1008715"/>
            <a:ext cx="3339055" cy="3861158"/>
          </a:xfrm>
        </p:spPr>
        <p:txBody>
          <a:bodyPr/>
          <a:lstStyle/>
          <a:p>
            <a:pPr marL="0" indent="0">
              <a:buNone/>
            </a:pPr>
            <a:r>
              <a:rPr lang="sv-SE" sz="1400"/>
              <a:t>I arbetet med att minska antalet suicid har vi olika roller beroende på var vi befinner oss i samhället. </a:t>
            </a:r>
          </a:p>
          <a:p>
            <a:pPr marL="0" indent="0">
              <a:buNone/>
            </a:pPr>
            <a:r>
              <a:rPr lang="sv-SE" sz="1400"/>
              <a:t>En del har i sitt uppdrag att arbeta med hela processen när en individ mår dåligt, andra arbetar med delar av processen. </a:t>
            </a:r>
          </a:p>
          <a:p>
            <a:pPr marL="0" indent="0">
              <a:buNone/>
            </a:pPr>
            <a:r>
              <a:rPr lang="sv-SE" sz="1400"/>
              <a:t>Andra har det inte i sitt uppdrag alls, men här är det viktigt att komma ihåg att alla kan göra något. </a:t>
            </a:r>
          </a:p>
          <a:p>
            <a:pPr marL="0" indent="0">
              <a:buNone/>
            </a:pPr>
            <a:r>
              <a:rPr lang="sv-SE" sz="1400"/>
              <a:t>Vi är alla viktiga i det suicidpreventiva arbetet, oavsett om du arbetar som läkare på akutpsykiatrin, är vaktmästare på en skola eller är en kompis. Alla kan upptäcka, bemöta och hänvisa.</a:t>
            </a:r>
          </a:p>
          <a:p>
            <a:pPr marL="0" indent="0">
              <a:buNone/>
            </a:pPr>
            <a:r>
              <a:rPr lang="sv-SE" sz="1400"/>
              <a:t>Tillsammans räddar vi liv! </a:t>
            </a:r>
          </a:p>
        </p:txBody>
      </p:sp>
      <p:pic>
        <p:nvPicPr>
          <p:cNvPr id="8" name="Bildobjekt 7" descr="  &#10;Olika roller för att upptäcka, bemöta, hänvisa, bedöma, behandla och följa upp. Alla invånare och aktörer i samhället kan gå de tre första stegen medan vården går alla steg.">
            <a:extLst>
              <a:ext uri="{FF2B5EF4-FFF2-40B4-BE49-F238E27FC236}">
                <a16:creationId xmlns:a16="http://schemas.microsoft.com/office/drawing/2014/main" id="{51B1134B-1754-F484-5F0B-7B693289FD65}"/>
              </a:ext>
            </a:extLst>
          </p:cNvPr>
          <p:cNvPicPr>
            <a:picLocks noChangeAspect="1"/>
          </p:cNvPicPr>
          <p:nvPr/>
        </p:nvPicPr>
        <p:blipFill>
          <a:blip r:embed="rId3" cstate="email">
            <a:extLst>
              <a:ext uri="{28A0092B-C50C-407E-A947-70E740481C1C}">
                <a14:useLocalDpi xmlns:a14="http://schemas.microsoft.com/office/drawing/2010/main"/>
              </a:ext>
            </a:extLst>
          </a:blip>
          <a:srcRect l="12648" t="9925" r="18488" b="14390"/>
          <a:stretch/>
        </p:blipFill>
        <p:spPr>
          <a:xfrm>
            <a:off x="3789491" y="1008715"/>
            <a:ext cx="5073913" cy="3861158"/>
          </a:xfrm>
          <a:prstGeom prst="rect">
            <a:avLst/>
          </a:prstGeom>
        </p:spPr>
      </p:pic>
    </p:spTree>
    <p:extLst>
      <p:ext uri="{BB962C8B-B14F-4D97-AF65-F5344CB8AC3E}">
        <p14:creationId xmlns:p14="http://schemas.microsoft.com/office/powerpoint/2010/main" val="170766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F84F71-6C87-96A8-8FF3-1820ABAB3607}"/>
              </a:ext>
            </a:extLst>
          </p:cNvPr>
          <p:cNvSpPr>
            <a:spLocks noGrp="1"/>
          </p:cNvSpPr>
          <p:nvPr>
            <p:ph type="title"/>
          </p:nvPr>
        </p:nvSpPr>
        <p:spPr/>
        <p:txBody>
          <a:bodyPr/>
          <a:lstStyle/>
          <a:p>
            <a:r>
              <a:rPr lang="sv-SE"/>
              <a:t>Exempel på suicidpreventiva insatser i den fysiska miljön</a:t>
            </a:r>
          </a:p>
        </p:txBody>
      </p:sp>
      <p:sp>
        <p:nvSpPr>
          <p:cNvPr id="3" name="Platshållare för innehåll 2">
            <a:extLst>
              <a:ext uri="{FF2B5EF4-FFF2-40B4-BE49-F238E27FC236}">
                <a16:creationId xmlns:a16="http://schemas.microsoft.com/office/drawing/2014/main" id="{8715D445-89B0-0011-4ADE-D9FB6E87156C}"/>
              </a:ext>
            </a:extLst>
          </p:cNvPr>
          <p:cNvSpPr>
            <a:spLocks noGrp="1"/>
          </p:cNvSpPr>
          <p:nvPr>
            <p:ph idx="1"/>
          </p:nvPr>
        </p:nvSpPr>
        <p:spPr/>
        <p:txBody>
          <a:bodyPr/>
          <a:lstStyle/>
          <a:p>
            <a:r>
              <a:rPr lang="sv-SE"/>
              <a:t>Minska tillgängligheten till riskplatser</a:t>
            </a:r>
          </a:p>
          <a:p>
            <a:r>
              <a:rPr lang="sv-SE"/>
              <a:t>Åtgärda och förhindra riskplatser</a:t>
            </a:r>
          </a:p>
          <a:p>
            <a:r>
              <a:rPr lang="sv-SE"/>
              <a:t>Skapa säkra och trivsamma miljöer</a:t>
            </a:r>
          </a:p>
          <a:p>
            <a:r>
              <a:rPr lang="sv-SE"/>
              <a:t>Samverkan blåljusorganisationer, närliggande boenden m.fl. i byggnadsprojekt</a:t>
            </a:r>
          </a:p>
        </p:txBody>
      </p:sp>
    </p:spTree>
    <p:extLst>
      <p:ext uri="{BB962C8B-B14F-4D97-AF65-F5344CB8AC3E}">
        <p14:creationId xmlns:p14="http://schemas.microsoft.com/office/powerpoint/2010/main" val="2954924692"/>
      </p:ext>
    </p:extLst>
  </p:cSld>
  <p:clrMapOvr>
    <a:masterClrMapping/>
  </p:clrMapOvr>
</p:sld>
</file>

<file path=ppt/theme/theme1.xml><?xml version="1.0" encoding="utf-8"?>
<a:theme xmlns:a="http://schemas.openxmlformats.org/drawingml/2006/main" name="Region Örebro län - Standardlayouter">
  <a:themeElements>
    <a:clrScheme name="Region Örebro län">
      <a:dk1>
        <a:sysClr val="windowText" lastClr="000000"/>
      </a:dk1>
      <a:lt1>
        <a:sysClr val="window" lastClr="FFFFFF"/>
      </a:lt1>
      <a:dk2>
        <a:srgbClr val="575757"/>
      </a:dk2>
      <a:lt2>
        <a:srgbClr val="B2B2B2"/>
      </a:lt2>
      <a:accent1>
        <a:srgbClr val="0090D4"/>
      </a:accent1>
      <a:accent2>
        <a:srgbClr val="9FC53A"/>
      </a:accent2>
      <a:accent3>
        <a:srgbClr val="004F9E"/>
      </a:accent3>
      <a:accent4>
        <a:srgbClr val="008B39"/>
      </a:accent4>
      <a:accent5>
        <a:srgbClr val="66BDE5"/>
      </a:accent5>
      <a:accent6>
        <a:srgbClr val="B9D87B"/>
      </a:accent6>
      <a:hlink>
        <a:srgbClr val="000000"/>
      </a:hlink>
      <a:folHlink>
        <a:srgbClr val="000000"/>
      </a:folHlink>
    </a:clrScheme>
    <a:fontScheme name="Region Örebro lä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Mall Psykisk hälsa och suicidprevention i Örebro län" id="{B8D741BC-D9DD-483A-AAA9-A5C062FC9F61}" vid="{84EBAC15-76B6-4658-AAF1-7EBDD4DD6EDD}"/>
    </a:ext>
  </a:extLst>
</a:theme>
</file>

<file path=ppt/theme/theme2.xml><?xml version="1.0" encoding="utf-8"?>
<a:theme xmlns:a="http://schemas.openxmlformats.org/drawingml/2006/main" name="Bild halvsid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sykisk hälsa och suicidprevention i Örebro län" id="{B8D741BC-D9DD-483A-AAA9-A5C062FC9F61}" vid="{6D5420A3-B3E1-42A3-BC22-2CAE0165419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D74DF681FC1044A96849F9F672C6AFE" ma:contentTypeVersion="3" ma:contentTypeDescription="Skapa ett nytt dokument." ma:contentTypeScope="" ma:versionID="50c55ddcf033b3e8df8fd5b511833b39">
  <xsd:schema xmlns:xsd="http://www.w3.org/2001/XMLSchema" xmlns:xs="http://www.w3.org/2001/XMLSchema" xmlns:p="http://schemas.microsoft.com/office/2006/metadata/properties" xmlns:ns2="de5d747a-c913-4fb7-9f06-6c2bfb4562ed" targetNamespace="http://schemas.microsoft.com/office/2006/metadata/properties" ma:root="true" ma:fieldsID="655a79f5abf004ef19bdc9ff21df89d0" ns2:_="">
    <xsd:import namespace="de5d747a-c913-4fb7-9f06-6c2bfb4562e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d747a-c913-4fb7-9f06-6c2bfb456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FD903A-D300-4E51-B16F-0E32AB5874B7}">
  <ds:schemaRefs>
    <ds:schemaRef ds:uri="de5d747a-c913-4fb7-9f06-6c2bfb4562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6B6474-B2A3-436B-B8D6-117186536C96}">
  <ds:schemaRefs>
    <ds:schemaRef ds:uri="http://schemas.microsoft.com/sharepoint/v3/contenttype/forms"/>
  </ds:schemaRefs>
</ds:datastoreItem>
</file>

<file path=customXml/itemProps3.xml><?xml version="1.0" encoding="utf-8"?>
<ds:datastoreItem xmlns:ds="http://schemas.openxmlformats.org/officeDocument/2006/customXml" ds:itemID="{285B1A3E-E1A5-4E28-B4BF-C99F434CC5AB}">
  <ds:schemaRefs>
    <ds:schemaRef ds:uri="de5d747a-c913-4fb7-9f06-6c2bfb4562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a967b6a-3783-47cf-8fdb-0b1118f65e05}" enabled="1" method="Standard" siteId="{aece5b19-8227-4c27-8218-1aea120ec062}" contentBits="0" removed="0"/>
</clbl:labelList>
</file>

<file path=docProps/app.xml><?xml version="1.0" encoding="utf-8"?>
<Properties xmlns="http://schemas.openxmlformats.org/officeDocument/2006/extended-properties" xmlns:vt="http://schemas.openxmlformats.org/officeDocument/2006/docPropsVTypes">
  <Template>R-ACT Lindesberg 250509 x 2</Template>
  <Application>Microsoft Office PowerPoint</Application>
  <PresentationFormat>On-screen Show (16:9)</PresentationFormat>
  <Slides>20</Slides>
  <Notes>17</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Region Örebro län - Standardlayouter</vt:lpstr>
      <vt:lpstr>Bild halvsida</vt:lpstr>
      <vt:lpstr>Suicidpreventionsambassadör – för ett hållbart suicidpreventivt arbete i Örebro län </vt:lpstr>
      <vt:lpstr>Har du tankar på att du inte vill leva längre? </vt:lpstr>
      <vt:lpstr>Suicid/självmord</vt:lpstr>
      <vt:lpstr>Suicidprevention </vt:lpstr>
      <vt:lpstr>Visste du att …</vt:lpstr>
      <vt:lpstr>Varför tar någon sitt liv? </vt:lpstr>
      <vt:lpstr>       Suicidtalet 2019 - 2024</vt:lpstr>
      <vt:lpstr>PowerPoint Presentation</vt:lpstr>
      <vt:lpstr>Exempel på suicidpreventiva insatser i den fysiska miljön</vt:lpstr>
      <vt:lpstr>Suicidpreventionsambassadör</vt:lpstr>
      <vt:lpstr>Varför ska en arbetsplats ha en suicidpreventionsambassadör? </vt:lpstr>
      <vt:lpstr>Syfte med uppdraget som ambassadör </vt:lpstr>
      <vt:lpstr>Örebro läns övergripande arbetet med suicidprevention och psykisk hälsa</vt:lpstr>
      <vt:lpstr>Uppdraget innebär att: </vt:lpstr>
      <vt:lpstr>Förvänta er följande: </vt:lpstr>
      <vt:lpstr>Viktiga webbsidor </vt:lpstr>
      <vt:lpstr>Psykisk hälsa och suicidprevention • Psykisk hälsa och suicidprevention i Örebro län   </vt:lpstr>
      <vt:lpstr>Frågor?  </vt:lpstr>
      <vt:lpstr>Tack för mig! </vt:lpstr>
      <vt:lpstr>Kontaktuppgifter </vt:lpstr>
    </vt:vector>
  </TitlesOfParts>
  <Company>Region Örebro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Bernström Högblom Johanna, Reg utv Välfärd och folkhälsa</dc:creator>
  <cp:revision>1</cp:revision>
  <dcterms:created xsi:type="dcterms:W3CDTF">2025-05-05T06:52:05Z</dcterms:created>
  <dcterms:modified xsi:type="dcterms:W3CDTF">2026-03-09T10:58:49Z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967b6a-3783-47cf-8fdb-0b1118f65e05_Enabled">
    <vt:lpwstr>true</vt:lpwstr>
  </property>
  <property fmtid="{D5CDD505-2E9C-101B-9397-08002B2CF9AE}" pid="3" name="MSIP_Label_7a967b6a-3783-47cf-8fdb-0b1118f65e05_SetDate">
    <vt:lpwstr>2025-05-05T06:52:46Z</vt:lpwstr>
  </property>
  <property fmtid="{D5CDD505-2E9C-101B-9397-08002B2CF9AE}" pid="4" name="MSIP_Label_7a967b6a-3783-47cf-8fdb-0b1118f65e05_Method">
    <vt:lpwstr>Standard</vt:lpwstr>
  </property>
  <property fmtid="{D5CDD505-2E9C-101B-9397-08002B2CF9AE}" pid="5" name="MSIP_Label_7a967b6a-3783-47cf-8fdb-0b1118f65e05_Name">
    <vt:lpwstr>NIVÅ K0</vt:lpwstr>
  </property>
  <property fmtid="{D5CDD505-2E9C-101B-9397-08002B2CF9AE}" pid="6" name="MSIP_Label_7a967b6a-3783-47cf-8fdb-0b1118f65e05_SiteId">
    <vt:lpwstr>aece5b19-8227-4c27-8218-1aea120ec062</vt:lpwstr>
  </property>
  <property fmtid="{D5CDD505-2E9C-101B-9397-08002B2CF9AE}" pid="7" name="MSIP_Label_7a967b6a-3783-47cf-8fdb-0b1118f65e05_ActionId">
    <vt:lpwstr>da231e86-6b10-4ac2-b243-ae0b3eb87779</vt:lpwstr>
  </property>
  <property fmtid="{D5CDD505-2E9C-101B-9397-08002B2CF9AE}" pid="8" name="MSIP_Label_7a967b6a-3783-47cf-8fdb-0b1118f65e05_ContentBits">
    <vt:lpwstr>0</vt:lpwstr>
  </property>
  <property fmtid="{D5CDD505-2E9C-101B-9397-08002B2CF9AE}" pid="9" name="ContentTypeId">
    <vt:lpwstr>0x0101001D74DF681FC1044A96849F9F672C6AFE</vt:lpwstr>
  </property>
</Properties>
</file>