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4" r:id="rId2"/>
    <p:sldId id="283" r:id="rId3"/>
    <p:sldId id="293" r:id="rId4"/>
    <p:sldId id="294" r:id="rId5"/>
    <p:sldId id="296" r:id="rId6"/>
    <p:sldId id="297" r:id="rId7"/>
    <p:sldId id="295" r:id="rId8"/>
    <p:sldId id="292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1F5B"/>
    <a:srgbClr val="CFBBCA"/>
    <a:srgbClr val="5D1F5A"/>
    <a:srgbClr val="FFFAF5"/>
    <a:srgbClr val="B08CC7"/>
    <a:srgbClr val="7B608D"/>
    <a:srgbClr val="5C3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92"/>
    <p:restoredTop sz="74752" autoAdjust="0"/>
  </p:normalViewPr>
  <p:slideViewPr>
    <p:cSldViewPr snapToGrid="0">
      <p:cViewPr varScale="1">
        <p:scale>
          <a:sx n="118" d="100"/>
          <a:sy n="118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C0C4B-5409-4CB1-AE7F-4770C7362EC7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EBA89-C6B9-4074-9ECB-0405FAEDA6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358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BA89-C6B9-4074-9ECB-0405FAEDA6A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8824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36630-33FB-C21F-1A4F-7AAD88BEC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EDD9938-ADE1-4DC6-2384-3F32323541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32D8F23-ECF4-C9CC-BC4A-43216E855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AFDA06C-67B6-A40E-9B36-60AD23DFD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BA89-C6B9-4074-9ECB-0405FAEDA6AD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0873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A46EF-2B29-7E0E-497E-C201F5CD8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08434A2-73C1-6C0F-4030-59E25BB75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85AA044-79DF-0939-C892-AF8F5E4E5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F8325CD-CBA2-C69E-656C-5C886FEBD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BA89-C6B9-4074-9ECB-0405FAEDA6A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6393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83794-3786-9299-191A-0110511ED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3A5EA34-87C9-91EA-0E67-97BEE7A52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8B18988-F620-A457-B5EC-A8D03E16A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6C561BD-CE78-1AF6-C172-F9D00466B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BA89-C6B9-4074-9ECB-0405FAEDA6AD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2159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761D4-3AFE-EAB5-F8DC-A5C4A0740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2F84D04-71F3-620F-7AB9-D74070EC4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9D840BF-9B54-29D0-2BE3-D0F766195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6259678-8639-3A65-3E35-1242A14EE8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BA89-C6B9-4074-9ECB-0405FAEDA6AD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347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CC451-5284-CDD2-1FC8-49E13E2AE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43D5AEC-099A-8DDF-0A6C-B43B0F4FD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3799266-160F-9F6C-BBFF-5A9256683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156E665-8CAE-5D51-7300-4A374C35A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BA89-C6B9-4074-9ECB-0405FAEDA6AD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4561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B6712-183C-5EA3-D3EE-CB1FC8214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ACD56B7-ED96-D6B7-2C68-E804E1040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E5CAACC-F629-14A3-060F-22A7A3476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i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B2D0EA-EE7B-2A79-ADB2-614C4D93B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BA89-C6B9-4074-9ECB-0405FAEDA6AD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3229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489C6-018B-9788-1C11-D15C6C3CD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EF5B91B-1149-CB5A-3C85-91AA61A14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4E1BB87-9302-76F5-E20F-879A65F71C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7ED1BF1-B327-1FFC-0BA6-881DFC5DEB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BA89-C6B9-4074-9ECB-0405FAEDA6AD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851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77F375-9BF6-FE8A-5218-478856D21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23E2EA5-1178-D159-0F26-F1FDBAB98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58716E6-CD9A-9186-3B29-222DE069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F5FEC8-077A-CD37-A2E9-68C592BF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CD81037-828A-529C-20F8-BDFBEAA99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757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FE8566-E756-CACB-2563-B660B70FD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B3D1EB-938E-9556-FC9C-14C0C6DE6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362498E-6E53-05BB-279C-B4A3303A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51BFBD7-39D7-1E51-DF7C-EDA80EA0A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49605B9-1B94-7152-D452-4538027FA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134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7C16CF-289F-4F54-EF9F-B5F0F4CD4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F8B245-EB2F-8CB9-F91B-D799B3824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5723BBC-2AD4-0A21-914E-34C29F196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D280EC-E60C-7931-4A8C-D0D46724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5250C0-5692-106D-032E-B1C8A780E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933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86F993-4BDC-B0A0-5A0C-F97D05912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50DB00-11E9-F3A6-9D8A-5B2441DA5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21274B3-CD9A-EECC-9313-D4532FF06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E091B2-0ABD-F1F4-6892-07FD08DC2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64C9F05-0B1E-EEF5-ECF8-AE6008E9C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351C8B7-0D60-64C4-59C9-AF19E5AF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198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70F69E-A71E-E28C-0280-E463DBF21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7C1544B-215A-A3B0-7683-51B281F97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BA59222-ABB6-C2B8-801D-68CD4CECC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3375C8B-AC71-B3B3-3050-7BE2A7901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662998D-FB96-AA35-0A81-488564F0A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9617FD9-A3C3-A756-6798-9BFA512B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DC055D0-D01A-4D78-2E42-FC510A3E5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0DB4BB7-1441-969A-D801-515CFB60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306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D340C2-140E-B08C-E47F-CEF25E74D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5033D43-116D-257F-8CC8-E5908AD62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7A414D9-E2DF-6821-F619-7938C9BB3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F0ABF46-2F33-E1DD-4B78-60E6BA45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849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BBF414-F598-6C9C-CBC6-DCD5DBC2A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01F83CD-1958-FCFB-E17A-4E892E026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A106FA4-53D9-D4B5-C04C-B78493A8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6200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C31E0B-6B61-B18E-6E61-27296FBF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D19A43-EA90-AA92-33CB-B9791C078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79AD5BE-B481-3159-443C-5E2B2BA52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60EC4B9-2A7A-0471-59F2-2954A1E33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5E9D9D7-B02A-E935-B34D-E63E24FD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3B79D4C-BF04-E594-142E-6ABACB0E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4721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FA7727-E061-E3AF-8D32-30AA41CE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39A0735-2F7B-45AB-5D8C-4422C8F22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7A1C52A-B9C6-962B-E672-0F55D9E83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BCDBF6-53CE-6C01-227E-DDAA4A12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6391C92-7935-C5F1-2EAC-05C439BC4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F4AD783-373A-2DEF-4BE9-8EC3DB5DC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4656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9F9277-2D88-00C2-1E7D-F7FD7040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183AC24-4C7C-AF0C-4337-61218670E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4202C0-3166-F5A1-B490-BCB213373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69A281-C876-C87B-9819-659DD3284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937F481-1A60-99B0-21F6-F9F4FBB2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74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3A28A05-A980-BF90-97A8-2E9383593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B177CF1-EDA1-72C5-B30D-4E9D753DA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20C58D-7F18-3954-2CE9-305E0C239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AB06CB8-A6B9-A3E5-BD99-45FD1BA5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6A3D60-DA17-C727-5F76-CFA303625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548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EBCC948-93EE-8860-AFB1-079EC11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7D4AA2E-EF05-B6E5-431F-7C1F5FE19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7AEF29A-3A87-7FC4-B296-7C67007B16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3A0401-9F54-9C44-A602-2ECDEF7C008B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C44497-729C-921E-0805-7E6294D2E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64BA61B-B0EB-DDE6-720A-455B06DDA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16C47B-D4F4-764A-85C0-5F2C076EAE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228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793C2-E63F-C7BC-2F54-DE3383202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>
            <a:extLst>
              <a:ext uri="{FF2B5EF4-FFF2-40B4-BE49-F238E27FC236}">
                <a16:creationId xmlns:a16="http://schemas.microsoft.com/office/drawing/2014/main" id="{A5B1E1E5-12C3-E9A6-B734-FF4880F1D8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156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18A3035-F760-AC12-06AE-4FAE0183F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8624" y="2403632"/>
            <a:ext cx="9144000" cy="890386"/>
          </a:xfrm>
        </p:spPr>
        <p:txBody>
          <a:bodyPr>
            <a:normAutofit/>
          </a:bodyPr>
          <a:lstStyle/>
          <a:p>
            <a:r>
              <a:rPr lang="sv-SE" sz="5000" dirty="0">
                <a:solidFill>
                  <a:srgbClr val="5C1F5B"/>
                </a:solidFill>
              </a:rPr>
              <a:t>Livsviktigt värdskap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0E30246-1B56-0DCA-BCD0-38E0CB9FD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4311" y="3429000"/>
            <a:ext cx="9144000" cy="1655762"/>
          </a:xfrm>
        </p:spPr>
        <p:txBody>
          <a:bodyPr/>
          <a:lstStyle/>
          <a:p>
            <a:r>
              <a:rPr lang="sv-SE" dirty="0"/>
              <a:t>En workshop till suicidpreventivt arbete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7FE6159-444A-2905-5B39-D82D43D79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866" y="5885516"/>
            <a:ext cx="1806889" cy="39231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3C91078-B836-68E5-F5A6-D481D537B3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48311" y="478971"/>
            <a:ext cx="1077686" cy="107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6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268E1-80E5-03AE-8169-7AD356FFC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6B7D0949-B09C-9663-AA4F-3AE8C9E4B9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156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8472625-20CB-B19B-C8BB-6D5C6E10E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686" y="762625"/>
            <a:ext cx="9144000" cy="890386"/>
          </a:xfrm>
        </p:spPr>
        <p:txBody>
          <a:bodyPr>
            <a:normAutofit/>
          </a:bodyPr>
          <a:lstStyle/>
          <a:p>
            <a:pPr algn="l"/>
            <a:r>
              <a:rPr lang="sv-SE" sz="4000" b="1" dirty="0">
                <a:solidFill>
                  <a:srgbClr val="5C1F5B"/>
                </a:solidFill>
              </a:rPr>
              <a:t>Metoden: </a:t>
            </a:r>
            <a:r>
              <a:rPr lang="sv-SE" sz="4000" dirty="0">
                <a:solidFill>
                  <a:srgbClr val="5C1F5B"/>
                </a:solidFill>
              </a:rPr>
              <a:t>EPA</a:t>
            </a: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E1374636-CAEE-ED70-D4FC-BC6D42F02BD2}"/>
              </a:ext>
            </a:extLst>
          </p:cNvPr>
          <p:cNvSpPr/>
          <p:nvPr/>
        </p:nvSpPr>
        <p:spPr>
          <a:xfrm>
            <a:off x="1188720" y="205740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5C1F5B"/>
                </a:solidFill>
              </a:rPr>
              <a:t>Enskilt</a:t>
            </a:r>
            <a:endParaRPr lang="en-US" sz="2400" dirty="0">
              <a:solidFill>
                <a:srgbClr val="5C1F5B"/>
              </a:solidFill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78770C37-1E67-5E93-E242-812050255775}"/>
              </a:ext>
            </a:extLst>
          </p:cNvPr>
          <p:cNvSpPr/>
          <p:nvPr/>
        </p:nvSpPr>
        <p:spPr>
          <a:xfrm>
            <a:off x="1188720" y="2560320"/>
            <a:ext cx="32004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dirty="0">
                <a:solidFill>
                  <a:srgbClr val="1E2A32"/>
                </a:solidFill>
              </a:rPr>
              <a:t>2 minuter tyst reflektion. Skriv ner egna tankar på instruktionsbladet.</a:t>
            </a:r>
            <a:endParaRPr lang="en-US" sz="17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0F0D3274-E5FD-A56A-979C-8080A062DEE4}"/>
              </a:ext>
            </a:extLst>
          </p:cNvPr>
          <p:cNvSpPr/>
          <p:nvPr/>
        </p:nvSpPr>
        <p:spPr>
          <a:xfrm>
            <a:off x="4861560" y="205740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5C1F5B"/>
                </a:solidFill>
              </a:rPr>
              <a:t>Par</a:t>
            </a:r>
            <a:endParaRPr lang="en-US" sz="2400" dirty="0">
              <a:solidFill>
                <a:srgbClr val="5C1F5B"/>
              </a:solidFill>
            </a:endParaRPr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6B7A9BDA-2586-557B-FA74-C6C8E25258D5}"/>
              </a:ext>
            </a:extLst>
          </p:cNvPr>
          <p:cNvSpPr/>
          <p:nvPr/>
        </p:nvSpPr>
        <p:spPr>
          <a:xfrm>
            <a:off x="4861560" y="2560320"/>
            <a:ext cx="292608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dirty="0">
                <a:solidFill>
                  <a:srgbClr val="1E2A32"/>
                </a:solidFill>
              </a:rPr>
              <a:t>5 minuter samtal med personen bredvid dig. </a:t>
            </a:r>
            <a:br>
              <a:rPr lang="en-US" sz="1700" dirty="0">
                <a:solidFill>
                  <a:srgbClr val="1E2A32"/>
                </a:solidFill>
              </a:rPr>
            </a:br>
            <a:r>
              <a:rPr lang="en-US" sz="1700" dirty="0">
                <a:solidFill>
                  <a:srgbClr val="1E2A32"/>
                </a:solidFill>
              </a:rPr>
              <a:t>Dela och fördjupa.</a:t>
            </a:r>
            <a:endParaRPr lang="en-US" sz="17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A35A13A0-B925-0900-90A6-D27F38995D19}"/>
              </a:ext>
            </a:extLst>
          </p:cNvPr>
          <p:cNvSpPr/>
          <p:nvPr/>
        </p:nvSpPr>
        <p:spPr>
          <a:xfrm>
            <a:off x="8336280" y="205740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5C1F5B"/>
                </a:solidFill>
              </a:rPr>
              <a:t>Alla</a:t>
            </a:r>
            <a:endParaRPr lang="en-US" sz="2400" dirty="0">
              <a:solidFill>
                <a:srgbClr val="5C1F5B"/>
              </a:solidFill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0A69BE97-ED65-150A-7662-E9180CA1D38F}"/>
              </a:ext>
            </a:extLst>
          </p:cNvPr>
          <p:cNvSpPr/>
          <p:nvPr/>
        </p:nvSpPr>
        <p:spPr>
          <a:xfrm>
            <a:off x="8336280" y="2560320"/>
            <a:ext cx="292608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dirty="0">
                <a:solidFill>
                  <a:srgbClr val="1E2A32"/>
                </a:solidFill>
              </a:rPr>
              <a:t>5 minuter i helgrupp. Vi lyfter några tankar och nyckelord.</a:t>
            </a:r>
            <a:endParaRPr lang="en-US" sz="170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9D4D491-E4F0-1CFB-6E24-9E216DA6382C}"/>
              </a:ext>
            </a:extLst>
          </p:cNvPr>
          <p:cNvSpPr/>
          <p:nvPr/>
        </p:nvSpPr>
        <p:spPr>
          <a:xfrm>
            <a:off x="1188720" y="3645107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DDEDE8"/>
          </a:solidFill>
          <a:ln w="12700">
            <a:solidFill>
              <a:srgbClr val="DDEDE8"/>
            </a:solidFill>
            <a:prstDash val="solid"/>
          </a:ln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dirty="0">
              <a:solidFill>
                <a:srgbClr val="CFBBCA"/>
              </a:solidFill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EF9AE33D-E138-3BFA-1BB7-CE44BB88B452}"/>
              </a:ext>
            </a:extLst>
          </p:cNvPr>
          <p:cNvSpPr/>
          <p:nvPr/>
        </p:nvSpPr>
        <p:spPr>
          <a:xfrm>
            <a:off x="4907280" y="3645107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DDEDE8"/>
          </a:solidFill>
          <a:ln w="12700">
            <a:solidFill>
              <a:srgbClr val="DDEDE8"/>
            </a:solidFill>
            <a:prstDash val="solid"/>
          </a:ln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>
              <a:solidFill>
                <a:srgbClr val="CFBBCA"/>
              </a:solidFill>
            </a:endParaRP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DA73A818-BC22-CE3C-6A04-AF546DEC3C0E}"/>
              </a:ext>
            </a:extLst>
          </p:cNvPr>
          <p:cNvSpPr/>
          <p:nvPr/>
        </p:nvSpPr>
        <p:spPr>
          <a:xfrm>
            <a:off x="4998720" y="3736547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 dirty="0">
                <a:solidFill>
                  <a:srgbClr val="103B3A"/>
                </a:solidFill>
              </a:rPr>
              <a:t>2. Dela</a:t>
            </a:r>
            <a:endParaRPr lang="en-US" sz="1000" dirty="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98C74F43-A58F-665C-4677-C8D76860B2C9}"/>
              </a:ext>
            </a:extLst>
          </p:cNvPr>
          <p:cNvSpPr/>
          <p:nvPr/>
        </p:nvSpPr>
        <p:spPr>
          <a:xfrm>
            <a:off x="8427720" y="3645107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DDEDE8"/>
          </a:solidFill>
          <a:ln w="12700">
            <a:solidFill>
              <a:srgbClr val="DDEDE8"/>
            </a:solidFill>
            <a:prstDash val="solid"/>
          </a:ln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>
              <a:solidFill>
                <a:srgbClr val="CFBBCA"/>
              </a:solidFill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3AA8EF01-F3B6-0F3A-6C52-985571AB2611}"/>
              </a:ext>
            </a:extLst>
          </p:cNvPr>
          <p:cNvSpPr/>
          <p:nvPr/>
        </p:nvSpPr>
        <p:spPr>
          <a:xfrm>
            <a:off x="8519160" y="3736547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 dirty="0">
                <a:solidFill>
                  <a:srgbClr val="103B3A"/>
                </a:solidFill>
              </a:rPr>
              <a:t>3. Samla</a:t>
            </a:r>
            <a:endParaRPr lang="en-US" sz="100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D519DE3B-3BFC-667D-5AFA-1B0BF1C8DC63}"/>
              </a:ext>
            </a:extLst>
          </p:cNvPr>
          <p:cNvSpPr/>
          <p:nvPr/>
        </p:nvSpPr>
        <p:spPr>
          <a:xfrm>
            <a:off x="1275806" y="3736547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 dirty="0">
                <a:solidFill>
                  <a:srgbClr val="103B3A"/>
                </a:solidFill>
              </a:rPr>
              <a:t>1. </a:t>
            </a:r>
            <a:r>
              <a:rPr lang="en-US" sz="1000" b="1" dirty="0" err="1">
                <a:solidFill>
                  <a:srgbClr val="103B3A"/>
                </a:solidFill>
              </a:rPr>
              <a:t>Tänk</a:t>
            </a:r>
            <a:endParaRPr lang="en-US" sz="1000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35633649-777A-3E6F-FC3D-91E62BB35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327" y="5891222"/>
            <a:ext cx="1298051" cy="281832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20ABD0C-A07F-3670-3D3E-FCC8146DF7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882140" y="5664039"/>
            <a:ext cx="714426" cy="7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26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23558-561F-98A7-A641-F45CAA87E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23B20838-7F8C-1119-874A-D78E21E1B1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156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C509DD0-50CB-E46C-FC8C-96D8BEB59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3843" y="2503102"/>
            <a:ext cx="7304314" cy="890386"/>
          </a:xfrm>
        </p:spPr>
        <p:txBody>
          <a:bodyPr>
            <a:normAutofit fontScale="90000"/>
          </a:bodyPr>
          <a:lstStyle/>
          <a:p>
            <a:pPr algn="l"/>
            <a:r>
              <a:rPr lang="sv-SE" sz="4000" b="1" dirty="0">
                <a:solidFill>
                  <a:srgbClr val="5C1F5B"/>
                </a:solidFill>
              </a:rPr>
              <a:t>Hur kan vi upptäcka en person som inte mår bra som vi träffar i arbetet? </a:t>
            </a:r>
            <a:endParaRPr lang="sv-SE" sz="4000" dirty="0">
              <a:solidFill>
                <a:srgbClr val="5C1F5B"/>
              </a:solidFill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87382854-9816-4E84-75F3-09666ECB232E}"/>
              </a:ext>
            </a:extLst>
          </p:cNvPr>
          <p:cNvSpPr/>
          <p:nvPr/>
        </p:nvSpPr>
        <p:spPr>
          <a:xfrm>
            <a:off x="2575559" y="3569910"/>
            <a:ext cx="7040881" cy="133676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100" dirty="0"/>
              <a:t>Vilka signaler eller tecken kan vi hålla utkik efter? Försök gärna hitta exempel som ni varit med om. </a:t>
            </a:r>
            <a:endParaRPr lang="en-US" sz="2100" dirty="0"/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1C4064C9-0A6F-70CC-B95F-CB65C971E7B8}"/>
              </a:ext>
            </a:extLst>
          </p:cNvPr>
          <p:cNvSpPr/>
          <p:nvPr/>
        </p:nvSpPr>
        <p:spPr>
          <a:xfrm>
            <a:off x="2575559" y="1623679"/>
            <a:ext cx="7040881" cy="336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100" dirty="0"/>
              <a:t>Fråga 1</a:t>
            </a:r>
            <a:endParaRPr lang="en-US" sz="210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01161C1-3BD7-DE80-55BD-D2A2CAFF0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327" y="5891222"/>
            <a:ext cx="1298051" cy="28183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107F99EF-5B41-B52B-0575-A3C7765C8F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882140" y="5664039"/>
            <a:ext cx="714426" cy="7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27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6EF79-6A4B-2C70-6FEC-0C4689A4A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2EDD44E6-7FC4-42CC-1993-1E2DF2614C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156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77406A3-9C1A-86F2-5AD3-E73AF7408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3843" y="2572377"/>
            <a:ext cx="7304314" cy="890386"/>
          </a:xfrm>
        </p:spPr>
        <p:txBody>
          <a:bodyPr>
            <a:normAutofit fontScale="90000"/>
          </a:bodyPr>
          <a:lstStyle/>
          <a:p>
            <a:pPr algn="l"/>
            <a:r>
              <a:rPr lang="sv-SE" sz="4000" b="1" dirty="0">
                <a:solidFill>
                  <a:srgbClr val="5C1F5B"/>
                </a:solidFill>
              </a:rPr>
              <a:t>Hur kan vi bemöta en person som inte mår bra som vi träffar i arbetet? </a:t>
            </a:r>
            <a:endParaRPr lang="sv-SE" sz="4000" dirty="0">
              <a:solidFill>
                <a:srgbClr val="5C1F5B"/>
              </a:solidFill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C71887F6-6F0C-921E-590C-E1E3BAE3E6AF}"/>
              </a:ext>
            </a:extLst>
          </p:cNvPr>
          <p:cNvSpPr/>
          <p:nvPr/>
        </p:nvSpPr>
        <p:spPr>
          <a:xfrm>
            <a:off x="2575559" y="3639185"/>
            <a:ext cx="7040881" cy="133676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100" dirty="0"/>
              <a:t>Hur tar vi det där första samtalet på ett bra sätt? </a:t>
            </a:r>
            <a:endParaRPr lang="en-US" sz="2100" dirty="0"/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A7943605-BF83-2DBC-FC95-54F38EF2D4EE}"/>
              </a:ext>
            </a:extLst>
          </p:cNvPr>
          <p:cNvSpPr/>
          <p:nvPr/>
        </p:nvSpPr>
        <p:spPr>
          <a:xfrm>
            <a:off x="2575559" y="1623679"/>
            <a:ext cx="7040881" cy="336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100" dirty="0"/>
              <a:t>Fråga 2</a:t>
            </a:r>
            <a:endParaRPr lang="en-US" sz="210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19A4DF4-13A7-1488-B400-4D8956095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327" y="5891222"/>
            <a:ext cx="1298051" cy="28183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95189AB0-B5BF-58BA-9A6A-E25918DC0B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882140" y="5664039"/>
            <a:ext cx="714426" cy="7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1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D609A-4DAB-762D-15AD-BB0A17549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A88CAC01-FC43-8A87-2A7A-A90D0CF79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156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C0DF3E1-5FF7-3F8F-9897-BB16C147D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686" y="762625"/>
            <a:ext cx="9144000" cy="890386"/>
          </a:xfrm>
        </p:spPr>
        <p:txBody>
          <a:bodyPr>
            <a:normAutofit/>
          </a:bodyPr>
          <a:lstStyle/>
          <a:p>
            <a:pPr algn="l"/>
            <a:r>
              <a:rPr lang="sv-SE" sz="4000" dirty="0">
                <a:solidFill>
                  <a:srgbClr val="5C1F5B"/>
                </a:solidFill>
              </a:rPr>
              <a:t>Kort reflektion i helgrupp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FF20DD2-5FFF-5261-E864-A06E8F049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3682" y="1904502"/>
            <a:ext cx="7143003" cy="511133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buFont typeface="Wingdings" pitchFamily="2" charset="2"/>
              <a:buChar char="§"/>
            </a:pPr>
            <a:r>
              <a:rPr lang="sv-SE" sz="2200" dirty="0"/>
              <a:t>Vart vänder man sig egentligen när någon mår dåligt?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CF3A5C5-407A-66D6-7009-B9AA428DC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327" y="5891222"/>
            <a:ext cx="1298051" cy="281832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85585163-F19D-DCA9-3423-417DA5FC6E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882140" y="5664039"/>
            <a:ext cx="714426" cy="7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02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54D02-0D70-B06D-3F76-62D6F56A6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9F65E8E6-2752-E742-739A-1F6401B99E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156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Underrubrik 2">
            <a:extLst>
              <a:ext uri="{FF2B5EF4-FFF2-40B4-BE49-F238E27FC236}">
                <a16:creationId xmlns:a16="http://schemas.microsoft.com/office/drawing/2014/main" id="{57F746E7-316E-2824-F0E1-F74CF0EAF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6724" y="1884499"/>
            <a:ext cx="8151419" cy="2535101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sv-SE" sz="2200" b="1" dirty="0">
                <a:solidFill>
                  <a:srgbClr val="5C1F5B"/>
                </a:solidFill>
              </a:rPr>
              <a:t>Akut eller osäkert läge:</a:t>
            </a:r>
            <a:r>
              <a:rPr lang="sv-SE" sz="2200" dirty="0">
                <a:solidFill>
                  <a:srgbClr val="5C1F5B"/>
                </a:solidFill>
              </a:rPr>
              <a:t> </a:t>
            </a:r>
            <a:r>
              <a:rPr lang="sv-SE" sz="2200" dirty="0"/>
              <a:t>Ring 112. Beskriv situationen och låt larmoperatören bedöma nästa steg.</a:t>
            </a:r>
            <a:br>
              <a:rPr lang="sv-SE" sz="2200" dirty="0"/>
            </a:br>
            <a:r>
              <a:rPr lang="sv-SE" sz="2200" dirty="0"/>
              <a:t> </a:t>
            </a:r>
          </a:p>
          <a:p>
            <a:pPr algn="l">
              <a:lnSpc>
                <a:spcPct val="100000"/>
              </a:lnSpc>
            </a:pPr>
            <a:r>
              <a:rPr lang="sv-SE" sz="2200" b="1" dirty="0">
                <a:solidFill>
                  <a:srgbClr val="5C1F5B"/>
                </a:solidFill>
              </a:rPr>
              <a:t>Icke-akut behov av vård:</a:t>
            </a:r>
            <a:r>
              <a:rPr lang="sv-SE" sz="2200" dirty="0">
                <a:solidFill>
                  <a:srgbClr val="5C1F5B"/>
                </a:solidFill>
              </a:rPr>
              <a:t> </a:t>
            </a:r>
            <a:r>
              <a:rPr lang="sv-SE" sz="2200" dirty="0"/>
              <a:t>Kontakta vårdcentralen eller 1177.</a:t>
            </a:r>
          </a:p>
          <a:p>
            <a:pPr algn="l">
              <a:lnSpc>
                <a:spcPct val="100000"/>
              </a:lnSpc>
            </a:pPr>
            <a:br>
              <a:rPr lang="sv-SE" sz="2200" b="1" dirty="0"/>
            </a:br>
            <a:r>
              <a:rPr lang="sv-SE" sz="2200" b="1" dirty="0">
                <a:solidFill>
                  <a:srgbClr val="5C1F5B"/>
                </a:solidFill>
              </a:rPr>
              <a:t>Samtalsstöd:</a:t>
            </a:r>
            <a:r>
              <a:rPr lang="sv-SE" sz="2200" dirty="0">
                <a:solidFill>
                  <a:srgbClr val="5C1F5B"/>
                </a:solidFill>
              </a:rPr>
              <a:t> </a:t>
            </a:r>
            <a:r>
              <a:rPr lang="sv-SE" sz="2200" dirty="0"/>
              <a:t>Hänvisa till Hjälplinjen, Självmordslinjen eller andra kvalitetssäkrade stödlinjer som finns samlade via 1177.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C2CE210-64CF-F7D3-0AAE-287075406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327" y="5891222"/>
            <a:ext cx="1298051" cy="281832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AD89C9A9-F4DE-ED92-4C62-EEFEF55B5D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882140" y="5664039"/>
            <a:ext cx="714426" cy="7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29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65EAA-D839-D8D4-D5B7-4DB144253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895958F2-1A73-73E4-9BC0-C089E581C2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156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A71089C-CAA9-8A3D-216B-1F5796542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3842" y="2618905"/>
            <a:ext cx="7304314" cy="890386"/>
          </a:xfrm>
        </p:spPr>
        <p:txBody>
          <a:bodyPr>
            <a:normAutofit fontScale="90000"/>
          </a:bodyPr>
          <a:lstStyle/>
          <a:p>
            <a:pPr algn="l"/>
            <a:r>
              <a:rPr lang="sv-SE" sz="4000" b="1" dirty="0">
                <a:solidFill>
                  <a:srgbClr val="5C1F5B"/>
                </a:solidFill>
              </a:rPr>
              <a:t>Hur kan vi som arbetsgrupp </a:t>
            </a:r>
            <a:br>
              <a:rPr lang="sv-SE" sz="4000" b="1" dirty="0">
                <a:solidFill>
                  <a:srgbClr val="5C1F5B"/>
                </a:solidFill>
              </a:rPr>
            </a:br>
            <a:r>
              <a:rPr lang="sv-SE" sz="4000" b="1" dirty="0">
                <a:solidFill>
                  <a:srgbClr val="5C1F5B"/>
                </a:solidFill>
              </a:rPr>
              <a:t>fortsätta arbeta suicidpreventivt? </a:t>
            </a:r>
            <a:endParaRPr lang="sv-SE" sz="4000" dirty="0">
              <a:solidFill>
                <a:srgbClr val="5C1F5B"/>
              </a:solidFill>
            </a:endParaRPr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4415465E-948C-CD91-6B41-EE78B5A6573F}"/>
              </a:ext>
            </a:extLst>
          </p:cNvPr>
          <p:cNvSpPr/>
          <p:nvPr/>
        </p:nvSpPr>
        <p:spPr>
          <a:xfrm>
            <a:off x="2575559" y="1623679"/>
            <a:ext cx="7040881" cy="336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100" dirty="0"/>
              <a:t>Fråga 3</a:t>
            </a:r>
            <a:endParaRPr lang="en-US" sz="210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C146CF46-A195-1BBB-F1A1-8F2CC51E7BCF}"/>
              </a:ext>
            </a:extLst>
          </p:cNvPr>
          <p:cNvSpPr/>
          <p:nvPr/>
        </p:nvSpPr>
        <p:spPr>
          <a:xfrm>
            <a:off x="2575559" y="3604227"/>
            <a:ext cx="7040881" cy="133676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 anchorCtr="0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100" dirty="0"/>
              <a:t>Vad behöver vi göra i vår vardag framöver?</a:t>
            </a:r>
            <a:endParaRPr lang="en-US" sz="21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85B8F64-CBB2-F230-0CA1-673C1D06D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327" y="5891222"/>
            <a:ext cx="1298051" cy="28183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243CD17-005A-50CC-0B35-6FA2C1C1DF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882140" y="5664039"/>
            <a:ext cx="714426" cy="7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23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849A0-9C30-F0B7-B2BE-A6EF810E7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F4036FE5-D32D-47A6-7FCD-7C1A21A7E1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156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3" name="Rubrik 1">
            <a:extLst>
              <a:ext uri="{FF2B5EF4-FFF2-40B4-BE49-F238E27FC236}">
                <a16:creationId xmlns:a16="http://schemas.microsoft.com/office/drawing/2014/main" id="{96EF240D-ED99-66A2-7529-ABCA30937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890386"/>
          </a:xfrm>
        </p:spPr>
        <p:txBody>
          <a:bodyPr>
            <a:normAutofit/>
          </a:bodyPr>
          <a:lstStyle/>
          <a:p>
            <a:r>
              <a:rPr lang="sv-SE" sz="3600" dirty="0">
                <a:solidFill>
                  <a:srgbClr val="5C1F5B"/>
                </a:solidFill>
              </a:rPr>
              <a:t>Tillsammans räddar vi liv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72AB1C92-8A2B-8725-D585-9E1EC18552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91194" y="2153410"/>
            <a:ext cx="2570018" cy="1468581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F3D601F-88A6-B105-3577-60AC3A23D5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7327" y="5891222"/>
            <a:ext cx="1298051" cy="28183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DF60C27C-F8D2-19F3-64F2-42AFCBCAADE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882140" y="5664039"/>
            <a:ext cx="714426" cy="71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8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2843EFFCA9B7948905D8413E9BCBEA2" ma:contentTypeVersion="11" ma:contentTypeDescription="Skapa ett nytt dokument." ma:contentTypeScope="" ma:versionID="f5f08f55421f0120198672755f066dfd">
  <xsd:schema xmlns:xsd="http://www.w3.org/2001/XMLSchema" xmlns:xs="http://www.w3.org/2001/XMLSchema" xmlns:p="http://schemas.microsoft.com/office/2006/metadata/properties" xmlns:ns2="1c64a42a-8564-4161-829f-e7282e8f7d79" targetNamespace="http://schemas.microsoft.com/office/2006/metadata/properties" ma:root="true" ma:fieldsID="9eadcb9e0b8a37af69a4ed37dc983253" ns2:_="">
    <xsd:import namespace="1c64a42a-8564-4161-829f-e7282e8f7d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64a42a-8564-4161-829f-e7282e8f7d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eaed434e-2057-4e20-9fa0-651e19c86a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c64a42a-8564-4161-829f-e7282e8f7d7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35E19C-722E-4BC6-A9F9-62BC9F26ADB2}"/>
</file>

<file path=customXml/itemProps2.xml><?xml version="1.0" encoding="utf-8"?>
<ds:datastoreItem xmlns:ds="http://schemas.openxmlformats.org/officeDocument/2006/customXml" ds:itemID="{DA95A816-8979-4AB4-AAA1-AD9661231944}"/>
</file>

<file path=customXml/itemProps3.xml><?xml version="1.0" encoding="utf-8"?>
<ds:datastoreItem xmlns:ds="http://schemas.openxmlformats.org/officeDocument/2006/customXml" ds:itemID="{BF956D8E-A2DE-48E4-A5F3-F7B2A19C5185}"/>
</file>

<file path=docProps/app.xml><?xml version="1.0" encoding="utf-8"?>
<Properties xmlns="http://schemas.openxmlformats.org/officeDocument/2006/extended-properties" xmlns:vt="http://schemas.openxmlformats.org/officeDocument/2006/docPropsVTypes">
  <TotalTime>5422</TotalTime>
  <Words>221</Words>
  <Application>Microsoft Macintosh PowerPoint</Application>
  <PresentationFormat>Bredbild</PresentationFormat>
  <Paragraphs>35</Paragraphs>
  <Slides>8</Slides>
  <Notes>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Office-tema</vt:lpstr>
      <vt:lpstr>Livsviktigt värdskap</vt:lpstr>
      <vt:lpstr>Metoden: EPA</vt:lpstr>
      <vt:lpstr>Hur kan vi upptäcka en person som inte mår bra som vi träffar i arbetet? </vt:lpstr>
      <vt:lpstr>Hur kan vi bemöta en person som inte mår bra som vi träffar i arbetet? </vt:lpstr>
      <vt:lpstr>Kort reflektion i helgrupp</vt:lpstr>
      <vt:lpstr>PowerPoint-presentation</vt:lpstr>
      <vt:lpstr>Hur kan vi som arbetsgrupp  fortsätta arbeta suicidpreventivt? </vt:lpstr>
      <vt:lpstr>Tillsammans räddar vi liv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Madeleine Nilsson</dc:creator>
  <cp:lastModifiedBy>Sebastian Rydebjörk</cp:lastModifiedBy>
  <cp:revision>17</cp:revision>
  <dcterms:created xsi:type="dcterms:W3CDTF">2026-03-10T12:25:53Z</dcterms:created>
  <dcterms:modified xsi:type="dcterms:W3CDTF">2026-09-08T06:30:27Z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0x010100B2843EFFCA9B7948905D8413E9BCBEA2</vt:lpwstr>
  </property>
</Properties>
</file>