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64" r:id="rId2"/>
    <p:sldId id="295" r:id="rId3"/>
    <p:sldId id="283" r:id="rId4"/>
    <p:sldId id="294" r:id="rId5"/>
    <p:sldId id="293" r:id="rId6"/>
    <p:sldId id="271" r:id="rId7"/>
    <p:sldId id="292" r:id="rId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1F5B"/>
    <a:srgbClr val="5D1F5A"/>
    <a:srgbClr val="FFFAF5"/>
    <a:srgbClr val="CFBBCA"/>
    <a:srgbClr val="B08CC7"/>
    <a:srgbClr val="7B608D"/>
    <a:srgbClr val="5C3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00"/>
    <p:restoredTop sz="74807" autoAdjust="0"/>
  </p:normalViewPr>
  <p:slideViewPr>
    <p:cSldViewPr snapToGrid="0">
      <p:cViewPr varScale="1">
        <p:scale>
          <a:sx n="118" d="100"/>
          <a:sy n="118" d="100"/>
        </p:scale>
        <p:origin x="10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C0C4B-5409-4CB1-AE7F-4770C7362EC7}" type="datetimeFigureOut">
              <a:rPr lang="sv-SE" smtClean="0"/>
              <a:t>2026-09-08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EBA89-C6B9-4074-9ECB-0405FAEDA6AD}" type="slidenum">
              <a:rPr lang="sv-SE" smtClean="0"/>
              <a:t>‹#›</a:t>
            </a:fld>
            <a:endParaRPr lang="sv-SE"/>
          </a:p>
        </p:txBody>
      </p:sp>
    </p:spTree>
    <p:extLst>
      <p:ext uri="{BB962C8B-B14F-4D97-AF65-F5344CB8AC3E}">
        <p14:creationId xmlns:p14="http://schemas.microsoft.com/office/powerpoint/2010/main" val="409358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9CEBA89-C6B9-4074-9ECB-0405FAEDA6AD}" type="slidenum">
              <a:rPr lang="sv-SE" smtClean="0"/>
              <a:t>1</a:t>
            </a:fld>
            <a:endParaRPr lang="sv-SE"/>
          </a:p>
        </p:txBody>
      </p:sp>
    </p:spTree>
    <p:extLst>
      <p:ext uri="{BB962C8B-B14F-4D97-AF65-F5344CB8AC3E}">
        <p14:creationId xmlns:p14="http://schemas.microsoft.com/office/powerpoint/2010/main" val="3838824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24C68-03E3-A5F5-B44C-4D8253375CD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E8365E9-BFB6-1600-E7D2-85637B5D3E0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DE4ADE2-CE05-8679-1E7D-2E49DAFF7DC9}"/>
              </a:ext>
            </a:extLst>
          </p:cNvPr>
          <p:cNvSpPr>
            <a:spLocks noGrp="1"/>
          </p:cNvSpPr>
          <p:nvPr>
            <p:ph type="body" idx="1"/>
          </p:nvPr>
        </p:nvSpPr>
        <p:spPr/>
        <p:txBody>
          <a:bodyPr/>
          <a:lstStyle/>
          <a:p>
            <a:endParaRPr lang="sv-SE" dirty="0"/>
          </a:p>
          <a:p>
            <a:r>
              <a:rPr lang="sv-SE" dirty="0"/>
              <a:t>Välkomna. Idag ska vi fortsätta arbetet kring suicidprevention, och denna gång ska vi göra en digital utbildning.</a:t>
            </a:r>
          </a:p>
          <a:p>
            <a:endParaRPr lang="sv-SE" dirty="0"/>
          </a:p>
          <a:p>
            <a:r>
              <a:rPr lang="sv-SE" dirty="0">
                <a:effectLst/>
              </a:rPr>
              <a:t>Våga fråga tar ca 30 min . PR tar ca 1 timme.</a:t>
            </a:r>
          </a:p>
          <a:p>
            <a:endParaRPr lang="sv-SE" dirty="0"/>
          </a:p>
          <a:p>
            <a:r>
              <a:rPr lang="sv-SE" dirty="0"/>
              <a:t>Utbildningen kan väcka känslor. Det är okej att känna dem, både i det här rummet, men även om du känner att du behöver lämna rummet. Behöver du lämna rummet är det viktigt att du meddelar mig eller en kollega så att vi vet.</a:t>
            </a:r>
          </a:p>
          <a:p>
            <a:endParaRPr lang="sv-SE" dirty="0"/>
          </a:p>
          <a:p>
            <a:r>
              <a:rPr lang="sv-SE" dirty="0"/>
              <a:t>Utbildningen består av filmer, text att läsa och reflektionsfrågor och ”kunskapstest”. De reflektioner och ”kunskapstest” ni gör kommer ingen ta del av, utan de är till för er själva.</a:t>
            </a:r>
          </a:p>
          <a:p>
            <a:endParaRPr lang="sv-SE" dirty="0"/>
          </a:p>
        </p:txBody>
      </p:sp>
      <p:sp>
        <p:nvSpPr>
          <p:cNvPr id="4" name="Platshållare för bildnummer 3">
            <a:extLst>
              <a:ext uri="{FF2B5EF4-FFF2-40B4-BE49-F238E27FC236}">
                <a16:creationId xmlns:a16="http://schemas.microsoft.com/office/drawing/2014/main" id="{FD5A50B2-B3BE-47BD-2E3F-402B0D65B72B}"/>
              </a:ext>
            </a:extLst>
          </p:cNvPr>
          <p:cNvSpPr>
            <a:spLocks noGrp="1"/>
          </p:cNvSpPr>
          <p:nvPr>
            <p:ph type="sldNum" sz="quarter" idx="5"/>
          </p:nvPr>
        </p:nvSpPr>
        <p:spPr/>
        <p:txBody>
          <a:bodyPr/>
          <a:lstStyle/>
          <a:p>
            <a:fld id="{49CEBA89-C6B9-4074-9ECB-0405FAEDA6AD}" type="slidenum">
              <a:rPr lang="sv-SE" smtClean="0"/>
              <a:t>2</a:t>
            </a:fld>
            <a:endParaRPr lang="sv-SE"/>
          </a:p>
        </p:txBody>
      </p:sp>
    </p:spTree>
    <p:extLst>
      <p:ext uri="{BB962C8B-B14F-4D97-AF65-F5344CB8AC3E}">
        <p14:creationId xmlns:p14="http://schemas.microsoft.com/office/powerpoint/2010/main" val="242646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36630-33FB-C21F-1A4F-7AAD88BEC54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EDD9938-ADE1-4DC6-2384-3F323235412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32D8F23-ECF4-C9CC-BC4A-43216E8559FA}"/>
              </a:ext>
            </a:extLst>
          </p:cNvPr>
          <p:cNvSpPr>
            <a:spLocks noGrp="1"/>
          </p:cNvSpPr>
          <p:nvPr>
            <p:ph type="body" idx="1"/>
          </p:nvPr>
        </p:nvSpPr>
        <p:spPr/>
        <p:txBody>
          <a:bodyPr/>
          <a:lstStyle/>
          <a:p>
            <a:endParaRPr lang="sv-SE" i="0" dirty="0"/>
          </a:p>
        </p:txBody>
      </p:sp>
      <p:sp>
        <p:nvSpPr>
          <p:cNvPr id="4" name="Platshållare för bildnummer 3">
            <a:extLst>
              <a:ext uri="{FF2B5EF4-FFF2-40B4-BE49-F238E27FC236}">
                <a16:creationId xmlns:a16="http://schemas.microsoft.com/office/drawing/2014/main" id="{0AFDA06C-67B6-A40E-9B36-60AD23DFDFE4}"/>
              </a:ext>
            </a:extLst>
          </p:cNvPr>
          <p:cNvSpPr>
            <a:spLocks noGrp="1"/>
          </p:cNvSpPr>
          <p:nvPr>
            <p:ph type="sldNum" sz="quarter" idx="5"/>
          </p:nvPr>
        </p:nvSpPr>
        <p:spPr/>
        <p:txBody>
          <a:bodyPr/>
          <a:lstStyle/>
          <a:p>
            <a:fld id="{49CEBA89-C6B9-4074-9ECB-0405FAEDA6AD}" type="slidenum">
              <a:rPr lang="sv-SE" smtClean="0"/>
              <a:t>3</a:t>
            </a:fld>
            <a:endParaRPr lang="sv-SE"/>
          </a:p>
        </p:txBody>
      </p:sp>
    </p:spTree>
    <p:extLst>
      <p:ext uri="{BB962C8B-B14F-4D97-AF65-F5344CB8AC3E}">
        <p14:creationId xmlns:p14="http://schemas.microsoft.com/office/powerpoint/2010/main" val="3690873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3B9B0-987F-D0E1-0CC0-305308EE7B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F79C29B-9C3C-D5B3-6221-D2D24C9218A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954657F-F7D5-B768-48E0-C353D60207B0}"/>
              </a:ext>
            </a:extLst>
          </p:cNvPr>
          <p:cNvSpPr>
            <a:spLocks noGrp="1"/>
          </p:cNvSpPr>
          <p:nvPr>
            <p:ph type="body" idx="1"/>
          </p:nvPr>
        </p:nvSpPr>
        <p:spPr/>
        <p:txBody>
          <a:bodyPr/>
          <a:lstStyle/>
          <a:p>
            <a:endParaRPr lang="sv-SE" i="0" dirty="0"/>
          </a:p>
        </p:txBody>
      </p:sp>
      <p:sp>
        <p:nvSpPr>
          <p:cNvPr id="4" name="Platshållare för bildnummer 3">
            <a:extLst>
              <a:ext uri="{FF2B5EF4-FFF2-40B4-BE49-F238E27FC236}">
                <a16:creationId xmlns:a16="http://schemas.microsoft.com/office/drawing/2014/main" id="{BC1462F6-0F3F-91B0-2923-A953B570FC86}"/>
              </a:ext>
            </a:extLst>
          </p:cNvPr>
          <p:cNvSpPr>
            <a:spLocks noGrp="1"/>
          </p:cNvSpPr>
          <p:nvPr>
            <p:ph type="sldNum" sz="quarter" idx="5"/>
          </p:nvPr>
        </p:nvSpPr>
        <p:spPr/>
        <p:txBody>
          <a:bodyPr/>
          <a:lstStyle/>
          <a:p>
            <a:fld id="{49CEBA89-C6B9-4074-9ECB-0405FAEDA6AD}" type="slidenum">
              <a:rPr lang="sv-SE" smtClean="0"/>
              <a:t>4</a:t>
            </a:fld>
            <a:endParaRPr lang="sv-SE"/>
          </a:p>
        </p:txBody>
      </p:sp>
    </p:spTree>
    <p:extLst>
      <p:ext uri="{BB962C8B-B14F-4D97-AF65-F5344CB8AC3E}">
        <p14:creationId xmlns:p14="http://schemas.microsoft.com/office/powerpoint/2010/main" val="3893100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D845F-E99A-C35A-CE12-E2F11CFD0CD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B603DF9-2861-C556-E9E5-CA0FDEFA977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6509B7B-A925-5C5E-0355-B75510B77D2F}"/>
              </a:ext>
            </a:extLst>
          </p:cNvPr>
          <p:cNvSpPr>
            <a:spLocks noGrp="1"/>
          </p:cNvSpPr>
          <p:nvPr>
            <p:ph type="body" idx="1"/>
          </p:nvPr>
        </p:nvSpPr>
        <p:spPr/>
        <p:txBody>
          <a:bodyPr/>
          <a:lstStyle/>
          <a:p>
            <a:endParaRPr lang="sv-SE" i="0" dirty="0"/>
          </a:p>
        </p:txBody>
      </p:sp>
      <p:sp>
        <p:nvSpPr>
          <p:cNvPr id="4" name="Platshållare för bildnummer 3">
            <a:extLst>
              <a:ext uri="{FF2B5EF4-FFF2-40B4-BE49-F238E27FC236}">
                <a16:creationId xmlns:a16="http://schemas.microsoft.com/office/drawing/2014/main" id="{8BA1DB4F-B6F5-9E1F-FEBB-BE0EDCB8BAFA}"/>
              </a:ext>
            </a:extLst>
          </p:cNvPr>
          <p:cNvSpPr>
            <a:spLocks noGrp="1"/>
          </p:cNvSpPr>
          <p:nvPr>
            <p:ph type="sldNum" sz="quarter" idx="5"/>
          </p:nvPr>
        </p:nvSpPr>
        <p:spPr/>
        <p:txBody>
          <a:bodyPr/>
          <a:lstStyle/>
          <a:p>
            <a:fld id="{49CEBA89-C6B9-4074-9ECB-0405FAEDA6AD}" type="slidenum">
              <a:rPr lang="sv-SE" smtClean="0"/>
              <a:t>5</a:t>
            </a:fld>
            <a:endParaRPr lang="sv-SE"/>
          </a:p>
        </p:txBody>
      </p:sp>
    </p:spTree>
    <p:extLst>
      <p:ext uri="{BB962C8B-B14F-4D97-AF65-F5344CB8AC3E}">
        <p14:creationId xmlns:p14="http://schemas.microsoft.com/office/powerpoint/2010/main" val="3537337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9347-5007-9A2C-5E8B-6BE4C2B1EB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A55BC75-D4DC-ADB3-0063-08C2B1D3EA8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E38C1D3-334F-8340-8585-29C1BB6D1C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Scanna </a:t>
            </a:r>
            <a:r>
              <a:rPr lang="sv-SE" sz="1200" kern="1200" dirty="0" err="1">
                <a:solidFill>
                  <a:schemeClr val="tx1"/>
                </a:solidFill>
                <a:effectLst/>
                <a:latin typeface="+mn-lt"/>
                <a:ea typeface="+mn-ea"/>
                <a:cs typeface="+mn-cs"/>
              </a:rPr>
              <a:t>qr-koden</a:t>
            </a:r>
            <a:r>
              <a:rPr lang="sv-SE" sz="1200" kern="1200" dirty="0">
                <a:solidFill>
                  <a:schemeClr val="tx1"/>
                </a:solidFill>
                <a:effectLst/>
                <a:latin typeface="+mn-lt"/>
                <a:ea typeface="+mn-ea"/>
                <a:cs typeface="+mn-cs"/>
              </a:rPr>
              <a:t> och besvara enkäten. Svaren kommer användas för att se om utbildningen ger effekt.</a:t>
            </a:r>
            <a:endParaRPr lang="sv-SE" dirty="0"/>
          </a:p>
        </p:txBody>
      </p:sp>
      <p:sp>
        <p:nvSpPr>
          <p:cNvPr id="4" name="Platshållare för bildnummer 3">
            <a:extLst>
              <a:ext uri="{FF2B5EF4-FFF2-40B4-BE49-F238E27FC236}">
                <a16:creationId xmlns:a16="http://schemas.microsoft.com/office/drawing/2014/main" id="{D920D573-FD60-A0BF-EF7D-D9254881881B}"/>
              </a:ext>
            </a:extLst>
          </p:cNvPr>
          <p:cNvSpPr>
            <a:spLocks noGrp="1"/>
          </p:cNvSpPr>
          <p:nvPr>
            <p:ph type="sldNum" sz="quarter" idx="5"/>
          </p:nvPr>
        </p:nvSpPr>
        <p:spPr/>
        <p:txBody>
          <a:bodyPr/>
          <a:lstStyle/>
          <a:p>
            <a:fld id="{49CEBA89-C6B9-4074-9ECB-0405FAEDA6AD}" type="slidenum">
              <a:rPr lang="sv-SE" smtClean="0"/>
              <a:t>6</a:t>
            </a:fld>
            <a:endParaRPr lang="sv-SE"/>
          </a:p>
        </p:txBody>
      </p:sp>
    </p:spTree>
    <p:extLst>
      <p:ext uri="{BB962C8B-B14F-4D97-AF65-F5344CB8AC3E}">
        <p14:creationId xmlns:p14="http://schemas.microsoft.com/office/powerpoint/2010/main" val="204546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489C6-018B-9788-1C11-D15C6C3CD5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EF5B91B-1149-CB5A-3C85-91AA61A14AB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4E1BB87-9302-76F5-E20F-879A65F71CF2}"/>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Tack för att ni har lyssnat.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Genom att vi lär oss detta visar vi omtanke om varandra och våra kunder. Finns det några tankar eller frågor?</a:t>
            </a:r>
          </a:p>
        </p:txBody>
      </p:sp>
      <p:sp>
        <p:nvSpPr>
          <p:cNvPr id="4" name="Platshållare för bildnummer 3">
            <a:extLst>
              <a:ext uri="{FF2B5EF4-FFF2-40B4-BE49-F238E27FC236}">
                <a16:creationId xmlns:a16="http://schemas.microsoft.com/office/drawing/2014/main" id="{A7ED1BF1-B327-1FFC-0BA6-881DFC5DEBEC}"/>
              </a:ext>
            </a:extLst>
          </p:cNvPr>
          <p:cNvSpPr>
            <a:spLocks noGrp="1"/>
          </p:cNvSpPr>
          <p:nvPr>
            <p:ph type="sldNum" sz="quarter" idx="5"/>
          </p:nvPr>
        </p:nvSpPr>
        <p:spPr/>
        <p:txBody>
          <a:bodyPr/>
          <a:lstStyle/>
          <a:p>
            <a:fld id="{49CEBA89-C6B9-4074-9ECB-0405FAEDA6AD}" type="slidenum">
              <a:rPr lang="sv-SE" smtClean="0"/>
              <a:t>7</a:t>
            </a:fld>
            <a:endParaRPr lang="sv-SE"/>
          </a:p>
        </p:txBody>
      </p:sp>
    </p:spTree>
    <p:extLst>
      <p:ext uri="{BB962C8B-B14F-4D97-AF65-F5344CB8AC3E}">
        <p14:creationId xmlns:p14="http://schemas.microsoft.com/office/powerpoint/2010/main" val="3258516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77F375-9BF6-FE8A-5218-478856D215E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23E2EA5-1178-D159-0F26-F1FDBAB98C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58716E6-CD9A-9186-3B29-222DE069A04C}"/>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81F5FEC8-077A-CD37-A2E9-68C592BFAB1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CD81037-828A-529C-20F8-BDFBEAA996F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3587579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FE8566-E756-CACB-2563-B660B70FD37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DB3D1EB-938E-9556-FC9C-14C0C6DE661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362498E-6E53-05BB-279C-B4A3303ABD5B}"/>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951BFBD7-39D7-1E51-DF7C-EDA80EA0A04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9605B9-1B94-7152-D452-4538027FA1B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04134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7C16CF-289F-4F54-EF9F-B5F0F4CD459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EF8B245-EB2F-8CB9-F91B-D799B38244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5723BBC-2AD4-0A21-914E-34C29F19617E}"/>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B9D280EC-E60C-7931-4A8C-D0D467241D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5250C0-5692-106D-032E-B1C8A780E8D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69993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86F993-4BDC-B0A0-5A0C-F97D05912E4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A50DB00-11E9-F3A6-9D8A-5B2441DA5FE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21274B3-CD9A-EECC-9313-D4532FF0630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DE091B2-0ABD-F1F4-6892-07FD08DC2EEB}"/>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6" name="Platshållare för sidfot 5">
            <a:extLst>
              <a:ext uri="{FF2B5EF4-FFF2-40B4-BE49-F238E27FC236}">
                <a16:creationId xmlns:a16="http://schemas.microsoft.com/office/drawing/2014/main" id="{964C9F05-0B1E-EEF5-ECF8-AE6008E9CC1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351C8B7-0D60-64C4-59C9-AF19E5AF2CD2}"/>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62198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70F69E-A71E-E28C-0280-E463DBF21DE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7C1544B-215A-A3B0-7683-51B281F978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BA59222-ABB6-C2B8-801D-68CD4CECC69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3375C8B-AC71-B3B3-3050-7BE2A7901B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662998D-FB96-AA35-0A81-488564F0A54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9617FD9-A3C3-A756-6798-9BFA512B9160}"/>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8" name="Platshållare för sidfot 7">
            <a:extLst>
              <a:ext uri="{FF2B5EF4-FFF2-40B4-BE49-F238E27FC236}">
                <a16:creationId xmlns:a16="http://schemas.microsoft.com/office/drawing/2014/main" id="{FDC055D0-D01A-4D78-2E42-FC510A3E50E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0DB4BB7-1441-969A-D801-515CFB60699B}"/>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32306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D340C2-140E-B08C-E47F-CEF25E74DBC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5033D43-116D-257F-8CC8-E5908AD6241C}"/>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4" name="Platshållare för sidfot 3">
            <a:extLst>
              <a:ext uri="{FF2B5EF4-FFF2-40B4-BE49-F238E27FC236}">
                <a16:creationId xmlns:a16="http://schemas.microsoft.com/office/drawing/2014/main" id="{F7A414D9-E2DF-6821-F619-7938C9BB38F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F0ABF46-2F33-E1DD-4B78-60E6BA4585E8}"/>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44084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2BBF414-F598-6C9C-CBC6-DCD5DBC2A0DD}"/>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3" name="Platshållare för sidfot 2">
            <a:extLst>
              <a:ext uri="{FF2B5EF4-FFF2-40B4-BE49-F238E27FC236}">
                <a16:creationId xmlns:a16="http://schemas.microsoft.com/office/drawing/2014/main" id="{701F83CD-1958-FCFB-E17A-4E892E0260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A106FA4-53D9-D4B5-C04C-B78493A81AF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526200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C31E0B-6B61-B18E-6E61-27296FBF393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0D19A43-EA90-AA92-33CB-B9791C0781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79AD5BE-B481-3159-443C-5E2B2BA52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60EC4B9-2A7A-0471-59F2-2954A1E336A8}"/>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6" name="Platshållare för sidfot 5">
            <a:extLst>
              <a:ext uri="{FF2B5EF4-FFF2-40B4-BE49-F238E27FC236}">
                <a16:creationId xmlns:a16="http://schemas.microsoft.com/office/drawing/2014/main" id="{F5E9D9D7-B02A-E935-B34D-E63E24FD67F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B79D4C-BF04-E594-142E-6ABACB0E9E81}"/>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714721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FA7727-E061-E3AF-8D32-30AA41CE9AC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39A0735-2F7B-45AB-5D8C-4422C8F22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7A1C52A-B9C6-962B-E672-0F55D9E83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CBCDBF6-53CE-6C01-227E-DDAA4A1252C4}"/>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6" name="Platshållare för sidfot 5">
            <a:extLst>
              <a:ext uri="{FF2B5EF4-FFF2-40B4-BE49-F238E27FC236}">
                <a16:creationId xmlns:a16="http://schemas.microsoft.com/office/drawing/2014/main" id="{86391C92-7935-C5F1-2EAC-05C439BC4D7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4AD783-373A-2DEF-4BE9-8EC3DB5DC911}"/>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934656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F9277-2D88-00C2-1E7D-F7FD7040AE5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183AC24-4C7C-AF0C-4337-61218670EC7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E4202C0-3166-F5A1-B490-BCB2133731F8}"/>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6769A281-C876-C87B-9819-659DD32843B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37F481-1A60-99B0-21F6-F9F4FBB234E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83674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3A28A05-A980-BF90-97A8-2E9383593CC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B177CF1-EDA1-72C5-B30D-4E9D753DA54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220C58D-7F18-3954-2CE9-305E0C239B1E}"/>
              </a:ext>
            </a:extLst>
          </p:cNvPr>
          <p:cNvSpPr>
            <a:spLocks noGrp="1"/>
          </p:cNvSpPr>
          <p:nvPr>
            <p:ph type="dt" sz="half" idx="10"/>
          </p:nvPr>
        </p:nvSpPr>
        <p:spPr/>
        <p:txBody>
          <a:body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4AB06CB8-A6B9-A3E5-BD99-45FD1BA5156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6A3D60-DA17-C727-5F76-CFA30362576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320548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BCC948-93EE-8860-AFB1-079EC11EF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7D4AA2E-EF05-B6E5-431F-7C1F5FE19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7AEF29A-3A87-7FC4-B296-7C67007B1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3A0401-9F54-9C44-A602-2ECDEF7C008B}" type="datetimeFigureOut">
              <a:rPr lang="sv-SE" smtClean="0"/>
              <a:t>2026-09-08</a:t>
            </a:fld>
            <a:endParaRPr lang="sv-SE"/>
          </a:p>
        </p:txBody>
      </p:sp>
      <p:sp>
        <p:nvSpPr>
          <p:cNvPr id="5" name="Platshållare för sidfot 4">
            <a:extLst>
              <a:ext uri="{FF2B5EF4-FFF2-40B4-BE49-F238E27FC236}">
                <a16:creationId xmlns:a16="http://schemas.microsoft.com/office/drawing/2014/main" id="{0AC44497-729C-921E-0805-7E6294D2EF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464BA61B-B0EB-DDE6-720A-455B06DDA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6C47B-D4F4-764A-85C0-5F2C076EAE3A}" type="slidenum">
              <a:rPr lang="sv-SE" smtClean="0"/>
              <a:t>‹#›</a:t>
            </a:fld>
            <a:endParaRPr lang="sv-SE"/>
          </a:p>
        </p:txBody>
      </p:sp>
    </p:spTree>
    <p:extLst>
      <p:ext uri="{BB962C8B-B14F-4D97-AF65-F5344CB8AC3E}">
        <p14:creationId xmlns:p14="http://schemas.microsoft.com/office/powerpoint/2010/main" val="130228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A793C2-E63F-C7BC-2F54-DE3383202B0C}"/>
            </a:ext>
          </a:extLst>
        </p:cNvPr>
        <p:cNvGrpSpPr/>
        <p:nvPr/>
      </p:nvGrpSpPr>
      <p:grpSpPr>
        <a:xfrm>
          <a:off x="0" y="0"/>
          <a:ext cx="0" cy="0"/>
          <a:chOff x="0" y="0"/>
          <a:chExt cx="0" cy="0"/>
        </a:xfrm>
      </p:grpSpPr>
      <p:pic>
        <p:nvPicPr>
          <p:cNvPr id="9" name="Bild 8">
            <a:extLst>
              <a:ext uri="{FF2B5EF4-FFF2-40B4-BE49-F238E27FC236}">
                <a16:creationId xmlns:a16="http://schemas.microsoft.com/office/drawing/2014/main" id="{A5B1E1E5-12C3-E9A6-B734-FF4880F1D80E}"/>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12" name="Rubrik 1">
            <a:extLst>
              <a:ext uri="{FF2B5EF4-FFF2-40B4-BE49-F238E27FC236}">
                <a16:creationId xmlns:a16="http://schemas.microsoft.com/office/drawing/2014/main" id="{7BA8E2B8-FD34-2F9E-D6F0-7033F17CACBB}"/>
              </a:ext>
            </a:extLst>
          </p:cNvPr>
          <p:cNvSpPr>
            <a:spLocks noGrp="1"/>
          </p:cNvSpPr>
          <p:nvPr>
            <p:ph type="ctrTitle"/>
          </p:nvPr>
        </p:nvSpPr>
        <p:spPr>
          <a:xfrm>
            <a:off x="1304311" y="944947"/>
            <a:ext cx="9144000" cy="1384596"/>
          </a:xfrm>
        </p:spPr>
        <p:txBody>
          <a:bodyPr>
            <a:normAutofit/>
          </a:bodyPr>
          <a:lstStyle/>
          <a:p>
            <a:pPr algn="l"/>
            <a:r>
              <a:rPr lang="sv-SE" sz="3000" dirty="0">
                <a:solidFill>
                  <a:srgbClr val="5C1F5B"/>
                </a:solidFill>
              </a:rPr>
              <a:t>Instruktioner för användare av denna presentation.</a:t>
            </a:r>
          </a:p>
        </p:txBody>
      </p:sp>
      <p:sp>
        <p:nvSpPr>
          <p:cNvPr id="13" name="Underrubrik 2">
            <a:extLst>
              <a:ext uri="{FF2B5EF4-FFF2-40B4-BE49-F238E27FC236}">
                <a16:creationId xmlns:a16="http://schemas.microsoft.com/office/drawing/2014/main" id="{17BAD0CE-36A8-2752-F82F-19E079B20AE5}"/>
              </a:ext>
            </a:extLst>
          </p:cNvPr>
          <p:cNvSpPr>
            <a:spLocks noGrp="1"/>
          </p:cNvSpPr>
          <p:nvPr>
            <p:ph type="subTitle" idx="1"/>
          </p:nvPr>
        </p:nvSpPr>
        <p:spPr>
          <a:xfrm>
            <a:off x="1445826" y="2601119"/>
            <a:ext cx="5020288" cy="1927339"/>
          </a:xfrm>
        </p:spPr>
        <p:txBody>
          <a:bodyPr>
            <a:noAutofit/>
          </a:bodyPr>
          <a:lstStyle/>
          <a:p>
            <a:pPr marL="285750" indent="-285750" algn="l">
              <a:lnSpc>
                <a:spcPct val="100000"/>
              </a:lnSpc>
              <a:buFont typeface="Arial" panose="020B0604020202020204" pitchFamily="34" charset="0"/>
              <a:buChar char="•"/>
            </a:pPr>
            <a:r>
              <a:rPr lang="sv-SE" sz="1800" dirty="0">
                <a:solidFill>
                  <a:srgbClr val="5C1F5B"/>
                </a:solidFill>
              </a:rPr>
              <a:t>Presentationen innehåller två olika sidor för utbildningarna. Välj den som är aktuell och dölj den som inte är aktuell. Detta gör du genom att högerklicka på aktuell sida och välja ”Dölj bild” eller ”Ta fram bild”.</a:t>
            </a:r>
          </a:p>
        </p:txBody>
      </p:sp>
    </p:spTree>
    <p:extLst>
      <p:ext uri="{BB962C8B-B14F-4D97-AF65-F5344CB8AC3E}">
        <p14:creationId xmlns:p14="http://schemas.microsoft.com/office/powerpoint/2010/main" val="2534866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2B90B-4E7D-FA2D-EF3B-BF94F374ACA9}"/>
            </a:ext>
          </a:extLst>
        </p:cNvPr>
        <p:cNvGrpSpPr/>
        <p:nvPr/>
      </p:nvGrpSpPr>
      <p:grpSpPr>
        <a:xfrm>
          <a:off x="0" y="0"/>
          <a:ext cx="0" cy="0"/>
          <a:chOff x="0" y="0"/>
          <a:chExt cx="0" cy="0"/>
        </a:xfrm>
      </p:grpSpPr>
      <p:pic>
        <p:nvPicPr>
          <p:cNvPr id="9" name="Bild 8">
            <a:extLst>
              <a:ext uri="{FF2B5EF4-FFF2-40B4-BE49-F238E27FC236}">
                <a16:creationId xmlns:a16="http://schemas.microsoft.com/office/drawing/2014/main" id="{5E02CDCF-6781-C4A9-FD2D-E3AE9A52F069}"/>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F683E4D9-353F-E614-6FAA-4BA172A8CC26}"/>
              </a:ext>
            </a:extLst>
          </p:cNvPr>
          <p:cNvSpPr>
            <a:spLocks noGrp="1"/>
          </p:cNvSpPr>
          <p:nvPr>
            <p:ph type="ctrTitle"/>
          </p:nvPr>
        </p:nvSpPr>
        <p:spPr>
          <a:xfrm>
            <a:off x="1284514" y="2403632"/>
            <a:ext cx="9144000" cy="890386"/>
          </a:xfrm>
        </p:spPr>
        <p:txBody>
          <a:bodyPr>
            <a:normAutofit/>
          </a:bodyPr>
          <a:lstStyle/>
          <a:p>
            <a:r>
              <a:rPr lang="sv-SE" sz="5000" dirty="0">
                <a:solidFill>
                  <a:srgbClr val="5C1F5B"/>
                </a:solidFill>
              </a:rPr>
              <a:t>Livsviktigt värdskap</a:t>
            </a:r>
          </a:p>
        </p:txBody>
      </p:sp>
      <p:sp>
        <p:nvSpPr>
          <p:cNvPr id="3" name="Underrubrik 2">
            <a:extLst>
              <a:ext uri="{FF2B5EF4-FFF2-40B4-BE49-F238E27FC236}">
                <a16:creationId xmlns:a16="http://schemas.microsoft.com/office/drawing/2014/main" id="{CB88CE40-15CE-B984-338E-546CCFF5112F}"/>
              </a:ext>
            </a:extLst>
          </p:cNvPr>
          <p:cNvSpPr>
            <a:spLocks noGrp="1"/>
          </p:cNvSpPr>
          <p:nvPr>
            <p:ph type="subTitle" idx="1"/>
          </p:nvPr>
        </p:nvSpPr>
        <p:spPr>
          <a:xfrm>
            <a:off x="1304311" y="3429000"/>
            <a:ext cx="9144000" cy="1655762"/>
          </a:xfrm>
        </p:spPr>
        <p:txBody>
          <a:bodyPr/>
          <a:lstStyle/>
          <a:p>
            <a:r>
              <a:rPr lang="sv-SE" dirty="0">
                <a:solidFill>
                  <a:srgbClr val="5C1F5B"/>
                </a:solidFill>
              </a:rPr>
              <a:t>Utbildning i grundläggande suicidpreventivt arbete</a:t>
            </a:r>
          </a:p>
        </p:txBody>
      </p:sp>
      <p:pic>
        <p:nvPicPr>
          <p:cNvPr id="12" name="Bildobjekt 11">
            <a:extLst>
              <a:ext uri="{FF2B5EF4-FFF2-40B4-BE49-F238E27FC236}">
                <a16:creationId xmlns:a16="http://schemas.microsoft.com/office/drawing/2014/main" id="{7DAE66FF-CAAD-34B4-2D29-43623F662648}"/>
              </a:ext>
            </a:extLst>
          </p:cNvPr>
          <p:cNvPicPr>
            <a:picLocks noChangeAspect="1"/>
          </p:cNvPicPr>
          <p:nvPr/>
        </p:nvPicPr>
        <p:blipFill>
          <a:blip r:embed="rId4"/>
          <a:stretch>
            <a:fillRect/>
          </a:stretch>
        </p:blipFill>
        <p:spPr>
          <a:xfrm>
            <a:off x="9544866" y="5885516"/>
            <a:ext cx="1806889" cy="392310"/>
          </a:xfrm>
          <a:prstGeom prst="rect">
            <a:avLst/>
          </a:prstGeom>
        </p:spPr>
      </p:pic>
      <p:pic>
        <p:nvPicPr>
          <p:cNvPr id="13" name="Bildobjekt 12">
            <a:extLst>
              <a:ext uri="{FF2B5EF4-FFF2-40B4-BE49-F238E27FC236}">
                <a16:creationId xmlns:a16="http://schemas.microsoft.com/office/drawing/2014/main" id="{407C08B8-07B9-49C4-A9CF-C1939134C738}"/>
              </a:ext>
            </a:extLst>
          </p:cNvPr>
          <p:cNvPicPr>
            <a:picLocks noChangeAspect="1"/>
          </p:cNvPicPr>
          <p:nvPr/>
        </p:nvPicPr>
        <p:blipFill>
          <a:blip r:embed="rId5"/>
          <a:srcRect/>
          <a:stretch/>
        </p:blipFill>
        <p:spPr>
          <a:xfrm>
            <a:off x="10448311" y="478971"/>
            <a:ext cx="1077686" cy="1077686"/>
          </a:xfrm>
          <a:prstGeom prst="rect">
            <a:avLst/>
          </a:prstGeom>
        </p:spPr>
      </p:pic>
    </p:spTree>
    <p:extLst>
      <p:ext uri="{BB962C8B-B14F-4D97-AF65-F5344CB8AC3E}">
        <p14:creationId xmlns:p14="http://schemas.microsoft.com/office/powerpoint/2010/main" val="245589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268E1-80E5-03AE-8169-7AD356FFC73A}"/>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6B7D0949-B09C-9663-AA4F-3AE8C9E4B9AD}"/>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18472625-20CB-B19B-C8BB-6D5C6E10E7FD}"/>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Upplägg Våga Fråga</a:t>
            </a:r>
          </a:p>
        </p:txBody>
      </p:sp>
      <p:sp>
        <p:nvSpPr>
          <p:cNvPr id="12" name="Underrubrik 2">
            <a:extLst>
              <a:ext uri="{FF2B5EF4-FFF2-40B4-BE49-F238E27FC236}">
                <a16:creationId xmlns:a16="http://schemas.microsoft.com/office/drawing/2014/main" id="{CF63A8D2-227A-50F7-AD82-8B317A752802}"/>
              </a:ext>
            </a:extLst>
          </p:cNvPr>
          <p:cNvSpPr>
            <a:spLocks noGrp="1"/>
          </p:cNvSpPr>
          <p:nvPr>
            <p:ph type="subTitle" idx="1"/>
          </p:nvPr>
        </p:nvSpPr>
        <p:spPr>
          <a:xfrm>
            <a:off x="1173682" y="1904502"/>
            <a:ext cx="8044745" cy="890387"/>
          </a:xfrm>
        </p:spPr>
        <p:txBody>
          <a:bodyPr>
            <a:noAutofit/>
          </a:bodyPr>
          <a:lstStyle/>
          <a:p>
            <a:pPr marL="342900" lvl="0" indent="-342900" algn="l">
              <a:lnSpc>
                <a:spcPct val="100000"/>
              </a:lnSpc>
              <a:buFont typeface="Wingdings" pitchFamily="2" charset="2"/>
              <a:buChar char="§"/>
            </a:pPr>
            <a:r>
              <a:rPr lang="sv-SE" sz="2200" dirty="0">
                <a:solidFill>
                  <a:srgbClr val="5C1F5B"/>
                </a:solidFill>
              </a:rPr>
              <a:t>Utbildningen sker enskilt eller i par.</a:t>
            </a:r>
          </a:p>
          <a:p>
            <a:pPr marL="342900" lvl="0" indent="-342900" algn="l">
              <a:lnSpc>
                <a:spcPct val="100000"/>
              </a:lnSpc>
              <a:buFont typeface="Wingdings" pitchFamily="2" charset="2"/>
              <a:buChar char="§"/>
            </a:pPr>
            <a:r>
              <a:rPr lang="sv-SE" sz="2200" dirty="0">
                <a:solidFill>
                  <a:srgbClr val="5C1F5B"/>
                </a:solidFill>
              </a:rPr>
              <a:t>Återsamling om 30 min.</a:t>
            </a:r>
          </a:p>
        </p:txBody>
      </p:sp>
      <p:pic>
        <p:nvPicPr>
          <p:cNvPr id="15" name="Bildobjekt 14">
            <a:extLst>
              <a:ext uri="{FF2B5EF4-FFF2-40B4-BE49-F238E27FC236}">
                <a16:creationId xmlns:a16="http://schemas.microsoft.com/office/drawing/2014/main" id="{6281CDB6-42A3-7635-8F0E-126F1F35CE74}"/>
              </a:ext>
            </a:extLst>
          </p:cNvPr>
          <p:cNvPicPr>
            <a:picLocks noChangeAspect="1"/>
          </p:cNvPicPr>
          <p:nvPr/>
        </p:nvPicPr>
        <p:blipFill>
          <a:blip r:embed="rId4"/>
          <a:stretch>
            <a:fillRect/>
          </a:stretch>
        </p:blipFill>
        <p:spPr>
          <a:xfrm>
            <a:off x="7300566" y="971569"/>
            <a:ext cx="3091543" cy="3091543"/>
          </a:xfrm>
          <a:prstGeom prst="rect">
            <a:avLst/>
          </a:prstGeom>
        </p:spPr>
      </p:pic>
      <p:pic>
        <p:nvPicPr>
          <p:cNvPr id="3" name="Bildobjekt 2">
            <a:extLst>
              <a:ext uri="{FF2B5EF4-FFF2-40B4-BE49-F238E27FC236}">
                <a16:creationId xmlns:a16="http://schemas.microsoft.com/office/drawing/2014/main" id="{FE716F77-4EB0-83EB-683C-19838EA9721B}"/>
              </a:ext>
            </a:extLst>
          </p:cNvPr>
          <p:cNvPicPr>
            <a:picLocks noChangeAspect="1"/>
          </p:cNvPicPr>
          <p:nvPr/>
        </p:nvPicPr>
        <p:blipFill>
          <a:blip r:embed="rId5"/>
          <a:stretch>
            <a:fillRect/>
          </a:stretch>
        </p:blipFill>
        <p:spPr>
          <a:xfrm>
            <a:off x="9277327" y="5891222"/>
            <a:ext cx="1298051" cy="281832"/>
          </a:xfrm>
          <a:prstGeom prst="rect">
            <a:avLst/>
          </a:prstGeom>
        </p:spPr>
      </p:pic>
      <p:pic>
        <p:nvPicPr>
          <p:cNvPr id="4" name="Bildobjekt 3">
            <a:extLst>
              <a:ext uri="{FF2B5EF4-FFF2-40B4-BE49-F238E27FC236}">
                <a16:creationId xmlns:a16="http://schemas.microsoft.com/office/drawing/2014/main" id="{01BD1A08-8C40-17C5-912E-3311F4340E13}"/>
              </a:ext>
            </a:extLst>
          </p:cNvPr>
          <p:cNvPicPr>
            <a:picLocks noChangeAspect="1"/>
          </p:cNvPicPr>
          <p:nvPr/>
        </p:nvPicPr>
        <p:blipFill>
          <a:blip r:embed="rId6"/>
          <a:srcRect/>
          <a:stretch/>
        </p:blipFill>
        <p:spPr>
          <a:xfrm>
            <a:off x="10882140" y="5664039"/>
            <a:ext cx="714426" cy="714426"/>
          </a:xfrm>
          <a:prstGeom prst="rect">
            <a:avLst/>
          </a:prstGeom>
        </p:spPr>
      </p:pic>
    </p:spTree>
    <p:extLst>
      <p:ext uri="{BB962C8B-B14F-4D97-AF65-F5344CB8AC3E}">
        <p14:creationId xmlns:p14="http://schemas.microsoft.com/office/powerpoint/2010/main" val="3475726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1BE30AE-0DBC-27CC-95CF-C07155938AD8}"/>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AAF71B3D-5AC3-69C4-0E38-479E3DEA3527}"/>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CEFDC13A-3163-B5E6-A55B-DFD46536C7B5}"/>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Upplägg Psykisk livräddning</a:t>
            </a:r>
          </a:p>
        </p:txBody>
      </p:sp>
      <p:sp>
        <p:nvSpPr>
          <p:cNvPr id="12" name="Underrubrik 2">
            <a:extLst>
              <a:ext uri="{FF2B5EF4-FFF2-40B4-BE49-F238E27FC236}">
                <a16:creationId xmlns:a16="http://schemas.microsoft.com/office/drawing/2014/main" id="{C4197550-61BA-AEBD-476C-AEF047A06CF9}"/>
              </a:ext>
            </a:extLst>
          </p:cNvPr>
          <p:cNvSpPr>
            <a:spLocks noGrp="1"/>
          </p:cNvSpPr>
          <p:nvPr>
            <p:ph type="subTitle" idx="1"/>
          </p:nvPr>
        </p:nvSpPr>
        <p:spPr>
          <a:xfrm>
            <a:off x="1173682" y="1904502"/>
            <a:ext cx="8044745" cy="890387"/>
          </a:xfrm>
        </p:spPr>
        <p:txBody>
          <a:bodyPr>
            <a:noAutofit/>
          </a:bodyPr>
          <a:lstStyle/>
          <a:p>
            <a:pPr marL="342900" lvl="0" indent="-342900" algn="l">
              <a:lnSpc>
                <a:spcPct val="100000"/>
              </a:lnSpc>
              <a:buFont typeface="Wingdings" pitchFamily="2" charset="2"/>
              <a:buChar char="§"/>
            </a:pPr>
            <a:r>
              <a:rPr lang="sv-SE" sz="2200" dirty="0">
                <a:solidFill>
                  <a:srgbClr val="5C1F5B"/>
                </a:solidFill>
              </a:rPr>
              <a:t>Utbildningen sker enskilt eller i par.</a:t>
            </a:r>
          </a:p>
          <a:p>
            <a:pPr marL="342900" lvl="0" indent="-342900" algn="l">
              <a:lnSpc>
                <a:spcPct val="100000"/>
              </a:lnSpc>
              <a:buFont typeface="Wingdings" pitchFamily="2" charset="2"/>
              <a:buChar char="§"/>
            </a:pPr>
            <a:r>
              <a:rPr lang="sv-SE" sz="2200" dirty="0">
                <a:solidFill>
                  <a:srgbClr val="5C1F5B"/>
                </a:solidFill>
              </a:rPr>
              <a:t>Återsamling om 75 min.</a:t>
            </a:r>
          </a:p>
        </p:txBody>
      </p:sp>
      <p:pic>
        <p:nvPicPr>
          <p:cNvPr id="7" name="Bildobjekt 6">
            <a:extLst>
              <a:ext uri="{FF2B5EF4-FFF2-40B4-BE49-F238E27FC236}">
                <a16:creationId xmlns:a16="http://schemas.microsoft.com/office/drawing/2014/main" id="{6753DAFE-F864-2EAC-675D-8AF4D19FDB46}"/>
              </a:ext>
            </a:extLst>
          </p:cNvPr>
          <p:cNvPicPr>
            <a:picLocks noChangeAspect="1"/>
          </p:cNvPicPr>
          <p:nvPr/>
        </p:nvPicPr>
        <p:blipFill>
          <a:blip r:embed="rId4"/>
          <a:srcRect/>
          <a:stretch/>
        </p:blipFill>
        <p:spPr>
          <a:xfrm>
            <a:off x="7374977" y="971569"/>
            <a:ext cx="3091543" cy="3091543"/>
          </a:xfrm>
          <a:prstGeom prst="rect">
            <a:avLst/>
          </a:prstGeom>
        </p:spPr>
      </p:pic>
      <p:pic>
        <p:nvPicPr>
          <p:cNvPr id="8" name="Bildobjekt 7">
            <a:extLst>
              <a:ext uri="{FF2B5EF4-FFF2-40B4-BE49-F238E27FC236}">
                <a16:creationId xmlns:a16="http://schemas.microsoft.com/office/drawing/2014/main" id="{7FA49075-116A-F39B-6410-3426B294F641}"/>
              </a:ext>
            </a:extLst>
          </p:cNvPr>
          <p:cNvPicPr>
            <a:picLocks noChangeAspect="1"/>
          </p:cNvPicPr>
          <p:nvPr/>
        </p:nvPicPr>
        <p:blipFill>
          <a:blip r:embed="rId5"/>
          <a:stretch>
            <a:fillRect/>
          </a:stretch>
        </p:blipFill>
        <p:spPr>
          <a:xfrm>
            <a:off x="9277327" y="5891222"/>
            <a:ext cx="1298051" cy="281832"/>
          </a:xfrm>
          <a:prstGeom prst="rect">
            <a:avLst/>
          </a:prstGeom>
        </p:spPr>
      </p:pic>
      <p:pic>
        <p:nvPicPr>
          <p:cNvPr id="9" name="Bildobjekt 8">
            <a:extLst>
              <a:ext uri="{FF2B5EF4-FFF2-40B4-BE49-F238E27FC236}">
                <a16:creationId xmlns:a16="http://schemas.microsoft.com/office/drawing/2014/main" id="{F28B07C7-3183-C3D5-36C3-56B533D75B6E}"/>
              </a:ext>
            </a:extLst>
          </p:cNvPr>
          <p:cNvPicPr>
            <a:picLocks noChangeAspect="1"/>
          </p:cNvPicPr>
          <p:nvPr/>
        </p:nvPicPr>
        <p:blipFill>
          <a:blip r:embed="rId6"/>
          <a:srcRect/>
          <a:stretch/>
        </p:blipFill>
        <p:spPr>
          <a:xfrm>
            <a:off x="10882140" y="5664039"/>
            <a:ext cx="714426" cy="714426"/>
          </a:xfrm>
          <a:prstGeom prst="rect">
            <a:avLst/>
          </a:prstGeom>
        </p:spPr>
      </p:pic>
    </p:spTree>
    <p:extLst>
      <p:ext uri="{BB962C8B-B14F-4D97-AF65-F5344CB8AC3E}">
        <p14:creationId xmlns:p14="http://schemas.microsoft.com/office/powerpoint/2010/main" val="1852612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F7213-E26E-847C-C355-F242771B7CB8}"/>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6BDE89B5-1CA3-F396-60BF-5A20A58DF158}"/>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34BE7CB7-77AA-CA2F-9548-6984D426C7D8}"/>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Samtalspunkter</a:t>
            </a:r>
          </a:p>
        </p:txBody>
      </p:sp>
      <p:sp>
        <p:nvSpPr>
          <p:cNvPr id="12" name="Underrubrik 2">
            <a:extLst>
              <a:ext uri="{FF2B5EF4-FFF2-40B4-BE49-F238E27FC236}">
                <a16:creationId xmlns:a16="http://schemas.microsoft.com/office/drawing/2014/main" id="{35FDF76D-7EF5-E5BC-87E9-FD14884E1F30}"/>
              </a:ext>
            </a:extLst>
          </p:cNvPr>
          <p:cNvSpPr>
            <a:spLocks noGrp="1"/>
          </p:cNvSpPr>
          <p:nvPr>
            <p:ph type="subTitle" idx="1"/>
          </p:nvPr>
        </p:nvSpPr>
        <p:spPr>
          <a:xfrm>
            <a:off x="1173682" y="1904502"/>
            <a:ext cx="8044745" cy="2040177"/>
          </a:xfrm>
        </p:spPr>
        <p:txBody>
          <a:bodyPr>
            <a:noAutofit/>
          </a:bodyPr>
          <a:lstStyle/>
          <a:p>
            <a:pPr marL="457200" lvl="0" indent="-457200" algn="l">
              <a:lnSpc>
                <a:spcPct val="100000"/>
              </a:lnSpc>
              <a:buFont typeface="+mj-lt"/>
              <a:buAutoNum type="arabicPeriod"/>
            </a:pPr>
            <a:r>
              <a:rPr lang="sv-SE" sz="2200" dirty="0">
                <a:solidFill>
                  <a:srgbClr val="5C1F5B"/>
                </a:solidFill>
              </a:rPr>
              <a:t>Hur tyckte ni det var att gå utbildningen?</a:t>
            </a:r>
            <a:br>
              <a:rPr lang="sv-SE" sz="2200" dirty="0">
                <a:solidFill>
                  <a:srgbClr val="5C1F5B"/>
                </a:solidFill>
              </a:rPr>
            </a:br>
            <a:r>
              <a:rPr lang="sv-SE" sz="2200" dirty="0">
                <a:solidFill>
                  <a:srgbClr val="5C1F5B"/>
                </a:solidFill>
              </a:rPr>
              <a:t>Både praktiskt och känslomässigt, bra och dåligt?</a:t>
            </a:r>
          </a:p>
          <a:p>
            <a:pPr marL="457200" lvl="0" indent="-457200" algn="l">
              <a:lnSpc>
                <a:spcPct val="100000"/>
              </a:lnSpc>
              <a:buFont typeface="+mj-lt"/>
              <a:buAutoNum type="arabicPeriod"/>
            </a:pPr>
            <a:r>
              <a:rPr lang="sv-SE" sz="2200" dirty="0">
                <a:solidFill>
                  <a:srgbClr val="5C1F5B"/>
                </a:solidFill>
              </a:rPr>
              <a:t>Vad har ni tagit med er från utbildningen?</a:t>
            </a:r>
          </a:p>
          <a:p>
            <a:pPr marL="457200" lvl="0" indent="-457200" algn="l">
              <a:lnSpc>
                <a:spcPct val="100000"/>
              </a:lnSpc>
              <a:buFont typeface="+mj-lt"/>
              <a:buAutoNum type="arabicPeriod"/>
            </a:pPr>
            <a:r>
              <a:rPr lang="sv-SE" sz="2200" dirty="0">
                <a:solidFill>
                  <a:srgbClr val="5C1F5B"/>
                </a:solidFill>
              </a:rPr>
              <a:t>Allmänna reflektioner kring utbildningen eller Livsviktigt värdskap?</a:t>
            </a:r>
          </a:p>
        </p:txBody>
      </p:sp>
      <p:pic>
        <p:nvPicPr>
          <p:cNvPr id="7" name="Bildobjekt 6">
            <a:extLst>
              <a:ext uri="{FF2B5EF4-FFF2-40B4-BE49-F238E27FC236}">
                <a16:creationId xmlns:a16="http://schemas.microsoft.com/office/drawing/2014/main" id="{F7BD3585-7FF6-8767-266F-D0896D10B510}"/>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EB487173-6076-EBF9-3EC8-181CE9A50657}"/>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2302931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E894-5F37-6052-DFE6-E20D7A6F5C9C}"/>
            </a:ext>
          </a:extLst>
        </p:cNvPr>
        <p:cNvGrpSpPr/>
        <p:nvPr/>
      </p:nvGrpSpPr>
      <p:grpSpPr>
        <a:xfrm>
          <a:off x="0" y="0"/>
          <a:ext cx="0" cy="0"/>
          <a:chOff x="0" y="0"/>
          <a:chExt cx="0" cy="0"/>
        </a:xfrm>
      </p:grpSpPr>
      <p:pic>
        <p:nvPicPr>
          <p:cNvPr id="2" name="Bild 1">
            <a:extLst>
              <a:ext uri="{FF2B5EF4-FFF2-40B4-BE49-F238E27FC236}">
                <a16:creationId xmlns:a16="http://schemas.microsoft.com/office/drawing/2014/main" id="{A07467AF-F46C-D1BB-1F01-D3A4437212D4}"/>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13" name="textruta 12">
            <a:extLst>
              <a:ext uri="{FF2B5EF4-FFF2-40B4-BE49-F238E27FC236}">
                <a16:creationId xmlns:a16="http://schemas.microsoft.com/office/drawing/2014/main" id="{6EA45994-71F6-AE24-4FA3-C30BC3765D6F}"/>
              </a:ext>
            </a:extLst>
          </p:cNvPr>
          <p:cNvSpPr txBox="1"/>
          <p:nvPr/>
        </p:nvSpPr>
        <p:spPr>
          <a:xfrm>
            <a:off x="3759367" y="1156386"/>
            <a:ext cx="4673266" cy="369332"/>
          </a:xfrm>
          <a:prstGeom prst="rect">
            <a:avLst/>
          </a:prstGeom>
          <a:noFill/>
        </p:spPr>
        <p:txBody>
          <a:bodyPr wrap="square">
            <a:spAutoFit/>
          </a:bodyPr>
          <a:lstStyle/>
          <a:p>
            <a:pPr algn="ctr"/>
            <a:r>
              <a:rPr lang="sv-SE" dirty="0"/>
              <a:t>Enkät - Upplevd kunskap</a:t>
            </a:r>
            <a:endParaRPr lang="sv-SE" dirty="0">
              <a:solidFill>
                <a:srgbClr val="5C1F5B"/>
              </a:solidFill>
            </a:endParaRPr>
          </a:p>
        </p:txBody>
      </p:sp>
      <p:sp>
        <p:nvSpPr>
          <p:cNvPr id="3" name="Rektangel 2">
            <a:extLst>
              <a:ext uri="{FF2B5EF4-FFF2-40B4-BE49-F238E27FC236}">
                <a16:creationId xmlns:a16="http://schemas.microsoft.com/office/drawing/2014/main" id="{84B3B9A5-0741-0460-91CB-63196195AD9F}"/>
              </a:ext>
            </a:extLst>
          </p:cNvPr>
          <p:cNvSpPr/>
          <p:nvPr/>
        </p:nvSpPr>
        <p:spPr>
          <a:xfrm>
            <a:off x="4343400" y="1676400"/>
            <a:ext cx="3505200" cy="35052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B46105C6-E61E-A0EE-87F3-01B1ABCBD9D0}"/>
              </a:ext>
            </a:extLst>
          </p:cNvPr>
          <p:cNvSpPr txBox="1"/>
          <p:nvPr/>
        </p:nvSpPr>
        <p:spPr>
          <a:xfrm>
            <a:off x="4343399" y="3106646"/>
            <a:ext cx="3505201" cy="369332"/>
          </a:xfrm>
          <a:prstGeom prst="rect">
            <a:avLst/>
          </a:prstGeom>
          <a:noFill/>
        </p:spPr>
        <p:txBody>
          <a:bodyPr wrap="square">
            <a:spAutoFit/>
          </a:bodyPr>
          <a:lstStyle/>
          <a:p>
            <a:pPr algn="ctr"/>
            <a:r>
              <a:rPr lang="sv-SE" dirty="0">
                <a:solidFill>
                  <a:srgbClr val="5C1F5B"/>
                </a:solidFill>
              </a:rPr>
              <a:t>QR-kod</a:t>
            </a:r>
          </a:p>
        </p:txBody>
      </p:sp>
      <p:pic>
        <p:nvPicPr>
          <p:cNvPr id="4" name="Bildobjekt 3">
            <a:extLst>
              <a:ext uri="{FF2B5EF4-FFF2-40B4-BE49-F238E27FC236}">
                <a16:creationId xmlns:a16="http://schemas.microsoft.com/office/drawing/2014/main" id="{DB5CE16E-86A2-727E-86D0-763ED1DBB859}"/>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9" name="Bildobjekt 8">
            <a:extLst>
              <a:ext uri="{FF2B5EF4-FFF2-40B4-BE49-F238E27FC236}">
                <a16:creationId xmlns:a16="http://schemas.microsoft.com/office/drawing/2014/main" id="{A9E0CE9F-8BFF-293F-A953-AAFAA6B7BA75}"/>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283335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49A0-9C30-F0B7-B2BE-A6EF810E7741}"/>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F4036FE5-D32D-47A6-7FCD-7C1A21A7E1EC}"/>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13" name="Rubrik 1">
            <a:extLst>
              <a:ext uri="{FF2B5EF4-FFF2-40B4-BE49-F238E27FC236}">
                <a16:creationId xmlns:a16="http://schemas.microsoft.com/office/drawing/2014/main" id="{96EF240D-ED99-66A2-7529-ABCA309379FD}"/>
              </a:ext>
            </a:extLst>
          </p:cNvPr>
          <p:cNvSpPr>
            <a:spLocks noGrp="1"/>
          </p:cNvSpPr>
          <p:nvPr>
            <p:ph type="ctrTitle"/>
          </p:nvPr>
        </p:nvSpPr>
        <p:spPr>
          <a:xfrm>
            <a:off x="1543797" y="2983806"/>
            <a:ext cx="9144000" cy="890386"/>
          </a:xfrm>
        </p:spPr>
        <p:txBody>
          <a:bodyPr>
            <a:normAutofit/>
          </a:bodyPr>
          <a:lstStyle/>
          <a:p>
            <a:r>
              <a:rPr lang="sv-SE" sz="3600" dirty="0">
                <a:solidFill>
                  <a:srgbClr val="5C1F5B"/>
                </a:solidFill>
              </a:rPr>
              <a:t>Tillsammans räddar vi liv</a:t>
            </a:r>
          </a:p>
        </p:txBody>
      </p:sp>
      <p:pic>
        <p:nvPicPr>
          <p:cNvPr id="14" name="Bildobjekt 13" descr="En bild som visar hjärta, kreativitet&#10;&#10;AI-genererat innehåll kan vara felaktigt.">
            <a:extLst>
              <a:ext uri="{FF2B5EF4-FFF2-40B4-BE49-F238E27FC236}">
                <a16:creationId xmlns:a16="http://schemas.microsoft.com/office/drawing/2014/main" id="{72AB1C92-8A2B-8725-D585-9E1EC185522A}"/>
              </a:ext>
            </a:extLst>
          </p:cNvPr>
          <p:cNvPicPr>
            <a:picLocks noChangeAspect="1"/>
          </p:cNvPicPr>
          <p:nvPr/>
        </p:nvPicPr>
        <p:blipFill>
          <a:blip r:embed="rId4"/>
          <a:stretch>
            <a:fillRect/>
          </a:stretch>
        </p:blipFill>
        <p:spPr>
          <a:xfrm>
            <a:off x="4810991" y="1708216"/>
            <a:ext cx="2570018" cy="1468582"/>
          </a:xfrm>
          <a:prstGeom prst="rect">
            <a:avLst/>
          </a:prstGeom>
        </p:spPr>
      </p:pic>
      <p:pic>
        <p:nvPicPr>
          <p:cNvPr id="6" name="Bildobjekt 5">
            <a:extLst>
              <a:ext uri="{FF2B5EF4-FFF2-40B4-BE49-F238E27FC236}">
                <a16:creationId xmlns:a16="http://schemas.microsoft.com/office/drawing/2014/main" id="{1FDAFDC2-F3C5-6A44-9AFB-9505814449CE}"/>
              </a:ext>
            </a:extLst>
          </p:cNvPr>
          <p:cNvPicPr>
            <a:picLocks noChangeAspect="1"/>
          </p:cNvPicPr>
          <p:nvPr/>
        </p:nvPicPr>
        <p:blipFill>
          <a:blip r:embed="rId5"/>
          <a:stretch>
            <a:fillRect/>
          </a:stretch>
        </p:blipFill>
        <p:spPr>
          <a:xfrm>
            <a:off x="9277327" y="5891222"/>
            <a:ext cx="1298051" cy="281832"/>
          </a:xfrm>
          <a:prstGeom prst="rect">
            <a:avLst/>
          </a:prstGeom>
        </p:spPr>
      </p:pic>
      <p:pic>
        <p:nvPicPr>
          <p:cNvPr id="7" name="Bildobjekt 6">
            <a:extLst>
              <a:ext uri="{FF2B5EF4-FFF2-40B4-BE49-F238E27FC236}">
                <a16:creationId xmlns:a16="http://schemas.microsoft.com/office/drawing/2014/main" id="{E6713691-B703-24EC-F8B8-B00415002BFB}"/>
              </a:ext>
            </a:extLst>
          </p:cNvPr>
          <p:cNvPicPr>
            <a:picLocks noChangeAspect="1"/>
          </p:cNvPicPr>
          <p:nvPr/>
        </p:nvPicPr>
        <p:blipFill>
          <a:blip r:embed="rId6"/>
          <a:srcRect/>
          <a:stretch/>
        </p:blipFill>
        <p:spPr>
          <a:xfrm>
            <a:off x="10882140" y="5664039"/>
            <a:ext cx="714426" cy="714426"/>
          </a:xfrm>
          <a:prstGeom prst="rect">
            <a:avLst/>
          </a:prstGeom>
        </p:spPr>
      </p:pic>
    </p:spTree>
    <p:extLst>
      <p:ext uri="{BB962C8B-B14F-4D97-AF65-F5344CB8AC3E}">
        <p14:creationId xmlns:p14="http://schemas.microsoft.com/office/powerpoint/2010/main" val="16071824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2843EFFCA9B7948905D8413E9BCBEA2" ma:contentTypeVersion="11" ma:contentTypeDescription="Skapa ett nytt dokument." ma:contentTypeScope="" ma:versionID="f5f08f55421f0120198672755f066dfd">
  <xsd:schema xmlns:xsd="http://www.w3.org/2001/XMLSchema" xmlns:xs="http://www.w3.org/2001/XMLSchema" xmlns:p="http://schemas.microsoft.com/office/2006/metadata/properties" xmlns:ns2="1c64a42a-8564-4161-829f-e7282e8f7d79" targetNamespace="http://schemas.microsoft.com/office/2006/metadata/properties" ma:root="true" ma:fieldsID="9eadcb9e0b8a37af69a4ed37dc983253" ns2:_="">
    <xsd:import namespace="1c64a42a-8564-4161-829f-e7282e8f7d7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64a42a-8564-4161-829f-e7282e8f7d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aed434e-2057-4e20-9fa0-651e19c86a8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c64a42a-8564-4161-829f-e7282e8f7d7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AB501C-98D6-4FC2-B5D5-5B8CF8B0925B}"/>
</file>

<file path=customXml/itemProps2.xml><?xml version="1.0" encoding="utf-8"?>
<ds:datastoreItem xmlns:ds="http://schemas.openxmlformats.org/officeDocument/2006/customXml" ds:itemID="{36E23CC4-A85D-4CE1-8688-C725D755C0F4}"/>
</file>

<file path=customXml/itemProps3.xml><?xml version="1.0" encoding="utf-8"?>
<ds:datastoreItem xmlns:ds="http://schemas.openxmlformats.org/officeDocument/2006/customXml" ds:itemID="{0A0F177C-D176-4436-A595-27155AFD2332}"/>
</file>

<file path=docProps/app.xml><?xml version="1.0" encoding="utf-8"?>
<Properties xmlns="http://schemas.openxmlformats.org/officeDocument/2006/extended-properties" xmlns:vt="http://schemas.openxmlformats.org/officeDocument/2006/docPropsVTypes">
  <TotalTime>5594</TotalTime>
  <Words>303</Words>
  <Application>Microsoft Macintosh PowerPoint</Application>
  <PresentationFormat>Bredbild</PresentationFormat>
  <Paragraphs>36</Paragraphs>
  <Slides>7</Slides>
  <Notes>7</Notes>
  <HiddenSlides>2</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7</vt:i4>
      </vt:variant>
    </vt:vector>
  </HeadingPairs>
  <TitlesOfParts>
    <vt:vector size="12" baseType="lpstr">
      <vt:lpstr>Aptos</vt:lpstr>
      <vt:lpstr>Aptos Display</vt:lpstr>
      <vt:lpstr>Arial</vt:lpstr>
      <vt:lpstr>Wingdings</vt:lpstr>
      <vt:lpstr>Office-tema</vt:lpstr>
      <vt:lpstr>Instruktioner för användare av denna presentation.</vt:lpstr>
      <vt:lpstr>Livsviktigt värdskap</vt:lpstr>
      <vt:lpstr>Upplägg Våga Fråga</vt:lpstr>
      <vt:lpstr>Upplägg Psykisk livräddning</vt:lpstr>
      <vt:lpstr>Samtalspunkter</vt:lpstr>
      <vt:lpstr>PowerPoint-presentation</vt:lpstr>
      <vt:lpstr>Tillsammans räddar vi liv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Madeleine Nilsson</dc:creator>
  <cp:lastModifiedBy>Sebastian Rydebjörk</cp:lastModifiedBy>
  <cp:revision>17</cp:revision>
  <dcterms:created xsi:type="dcterms:W3CDTF">2026-03-10T12:25:53Z</dcterms:created>
  <dcterms:modified xsi:type="dcterms:W3CDTF">2026-09-08T06:29:44Z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0x010100B2843EFFCA9B7948905D8413E9BCBEA2</vt:lpwstr>
  </property>
</Properties>
</file>